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804" r:id="rId2"/>
    <p:sldId id="825" r:id="rId3"/>
    <p:sldId id="751" r:id="rId4"/>
    <p:sldId id="750" r:id="rId5"/>
    <p:sldId id="805" r:id="rId6"/>
    <p:sldId id="806" r:id="rId7"/>
    <p:sldId id="807" r:id="rId8"/>
    <p:sldId id="808" r:id="rId9"/>
    <p:sldId id="733" r:id="rId10"/>
    <p:sldId id="736" r:id="rId11"/>
    <p:sldId id="797" r:id="rId12"/>
    <p:sldId id="705" r:id="rId13"/>
    <p:sldId id="543" r:id="rId14"/>
    <p:sldId id="727" r:id="rId15"/>
    <p:sldId id="754" r:id="rId16"/>
    <p:sldId id="782" r:id="rId17"/>
    <p:sldId id="753" r:id="rId18"/>
    <p:sldId id="544" r:id="rId19"/>
    <p:sldId id="728" r:id="rId20"/>
    <p:sldId id="729" r:id="rId21"/>
    <p:sldId id="730" r:id="rId22"/>
    <p:sldId id="731" r:id="rId23"/>
    <p:sldId id="789" r:id="rId24"/>
    <p:sldId id="821" r:id="rId25"/>
    <p:sldId id="580" r:id="rId26"/>
    <p:sldId id="258" r:id="rId27"/>
    <p:sldId id="822" r:id="rId28"/>
    <p:sldId id="824" r:id="rId29"/>
    <p:sldId id="578" r:id="rId30"/>
    <p:sldId id="607" r:id="rId31"/>
    <p:sldId id="563" r:id="rId32"/>
    <p:sldId id="723" r:id="rId33"/>
  </p:sldIdLst>
  <p:sldSz cx="9144000" cy="6858000" type="screen4x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A3F0F1-802B-4DAF-8E23-2B3A93CDA1F9}" v="119" dt="2022-11-07T08:52:58.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350" autoAdjust="0"/>
  </p:normalViewPr>
  <p:slideViewPr>
    <p:cSldViewPr snapToGrid="0">
      <p:cViewPr varScale="1">
        <p:scale>
          <a:sx n="99" d="100"/>
          <a:sy n="99" d="100"/>
        </p:scale>
        <p:origin x="1944" y="8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347" cy="498215"/>
          </a:xfrm>
          <a:prstGeom prst="rect">
            <a:avLst/>
          </a:prstGeom>
        </p:spPr>
        <p:txBody>
          <a:bodyPr vert="horz" lIns="95591" tIns="47796" rIns="95591" bIns="47796" rtlCol="0"/>
          <a:lstStyle>
            <a:lvl1pPr algn="l">
              <a:defRPr sz="1300"/>
            </a:lvl1pPr>
          </a:lstStyle>
          <a:p>
            <a:endParaRPr lang="da-DK"/>
          </a:p>
        </p:txBody>
      </p:sp>
      <p:sp>
        <p:nvSpPr>
          <p:cNvPr id="3" name="Pladsholder til dato 2"/>
          <p:cNvSpPr>
            <a:spLocks noGrp="1"/>
          </p:cNvSpPr>
          <p:nvPr>
            <p:ph type="dt" idx="1"/>
          </p:nvPr>
        </p:nvSpPr>
        <p:spPr>
          <a:xfrm>
            <a:off x="3851343" y="0"/>
            <a:ext cx="2946347" cy="498215"/>
          </a:xfrm>
          <a:prstGeom prst="rect">
            <a:avLst/>
          </a:prstGeom>
        </p:spPr>
        <p:txBody>
          <a:bodyPr vert="horz" lIns="95591" tIns="47796" rIns="95591" bIns="47796" rtlCol="0"/>
          <a:lstStyle>
            <a:lvl1pPr algn="r">
              <a:defRPr sz="1300"/>
            </a:lvl1pPr>
          </a:lstStyle>
          <a:p>
            <a:fld id="{0A46072A-EEEC-464A-A42A-194AF0194D8A}" type="datetimeFigureOut">
              <a:rPr lang="da-DK" smtClean="0"/>
              <a:t>07-11-2022</a:t>
            </a:fld>
            <a:endParaRPr lang="da-DK"/>
          </a:p>
        </p:txBody>
      </p:sp>
      <p:sp>
        <p:nvSpPr>
          <p:cNvPr id="4" name="Pladsholder til slidebillede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5591" tIns="47796" rIns="95591" bIns="47796" rtlCol="0" anchor="ctr"/>
          <a:lstStyle/>
          <a:p>
            <a:endParaRPr lang="da-DK"/>
          </a:p>
        </p:txBody>
      </p:sp>
      <p:sp>
        <p:nvSpPr>
          <p:cNvPr id="5" name="Pladsholder til noter 4"/>
          <p:cNvSpPr>
            <a:spLocks noGrp="1"/>
          </p:cNvSpPr>
          <p:nvPr>
            <p:ph type="body" sz="quarter" idx="3"/>
          </p:nvPr>
        </p:nvSpPr>
        <p:spPr>
          <a:xfrm>
            <a:off x="679927" y="4778722"/>
            <a:ext cx="5439410" cy="3909864"/>
          </a:xfrm>
          <a:prstGeom prst="rect">
            <a:avLst/>
          </a:prstGeom>
        </p:spPr>
        <p:txBody>
          <a:bodyPr vert="horz" lIns="95591" tIns="47796" rIns="95591" bIns="47796"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31600"/>
            <a:ext cx="2946347" cy="498214"/>
          </a:xfrm>
          <a:prstGeom prst="rect">
            <a:avLst/>
          </a:prstGeom>
        </p:spPr>
        <p:txBody>
          <a:bodyPr vert="horz" lIns="95591" tIns="47796" rIns="95591" bIns="47796" rtlCol="0" anchor="b"/>
          <a:lstStyle>
            <a:lvl1pPr algn="l">
              <a:defRPr sz="1300"/>
            </a:lvl1pPr>
          </a:lstStyle>
          <a:p>
            <a:endParaRPr lang="da-DK"/>
          </a:p>
        </p:txBody>
      </p:sp>
      <p:sp>
        <p:nvSpPr>
          <p:cNvPr id="7" name="Pladsholder til slidenummer 6"/>
          <p:cNvSpPr>
            <a:spLocks noGrp="1"/>
          </p:cNvSpPr>
          <p:nvPr>
            <p:ph type="sldNum" sz="quarter" idx="5"/>
          </p:nvPr>
        </p:nvSpPr>
        <p:spPr>
          <a:xfrm>
            <a:off x="3851343" y="9431600"/>
            <a:ext cx="2946347" cy="498214"/>
          </a:xfrm>
          <a:prstGeom prst="rect">
            <a:avLst/>
          </a:prstGeom>
        </p:spPr>
        <p:txBody>
          <a:bodyPr vert="horz" lIns="95591" tIns="47796" rIns="95591" bIns="47796" rtlCol="0" anchor="b"/>
          <a:lstStyle>
            <a:lvl1pPr algn="r">
              <a:defRPr sz="1300"/>
            </a:lvl1pPr>
          </a:lstStyle>
          <a:p>
            <a:fld id="{D6DEB057-C880-40F1-94C9-B99F10E6E693}" type="slidenum">
              <a:rPr lang="da-DK" smtClean="0"/>
              <a:t>‹nr.›</a:t>
            </a:fld>
            <a:endParaRPr lang="da-DK"/>
          </a:p>
        </p:txBody>
      </p:sp>
    </p:spTree>
    <p:extLst>
      <p:ext uri="{BB962C8B-B14F-4D97-AF65-F5344CB8AC3E}">
        <p14:creationId xmlns:p14="http://schemas.microsoft.com/office/powerpoint/2010/main" val="2966457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dirty="0">
                <a:effectLst/>
                <a:latin typeface="Calibri" panose="020F0502020204030204" pitchFamily="34" charset="0"/>
                <a:ea typeface="Calibri" panose="020F0502020204030204" pitchFamily="34" charset="0"/>
                <a:cs typeface="Times New Roman" panose="02020603050405020304" pitchFamily="18" charset="0"/>
              </a:rPr>
              <a:t>Tak. Det er en rigtig god ide, at der er udarbejdet en Havnestrategi for Havnene i Vordingborg Kommune. For de kan noget særligt. I har en fantastisk beliggenheden i et flot farvand, med en afvekslende natur.  </a:t>
            </a:r>
          </a:p>
          <a:p>
            <a:pPr>
              <a:lnSpc>
                <a:spcPct val="107000"/>
              </a:lnSpc>
              <a:spcAft>
                <a:spcPts val="800"/>
              </a:spcAft>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Calibri" panose="020F0502020204030204" pitchFamily="34" charset="0"/>
                <a:ea typeface="Calibri" panose="020F0502020204030204" pitchFamily="34" charset="0"/>
                <a:cs typeface="Times New Roman" panose="02020603050405020304" pitchFamily="18" charset="0"/>
              </a:rPr>
              <a:t>De mange havne har hver for sig noget unikt at byde på - og spænder fra små naturperler til store bynære havne med alle muligheder for proviantering, bådservice m.m. </a:t>
            </a:r>
          </a:p>
          <a:p>
            <a:pPr>
              <a:lnSpc>
                <a:spcPct val="107000"/>
              </a:lnSpc>
              <a:spcAft>
                <a:spcPts val="800"/>
              </a:spcAft>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Calibri" panose="020F0502020204030204" pitchFamily="34" charset="0"/>
                <a:ea typeface="Calibri" panose="020F0502020204030204" pitchFamily="34" charset="0"/>
                <a:cs typeface="Times New Roman" panose="02020603050405020304" pitchFamily="18" charset="0"/>
              </a:rPr>
              <a:t>Sammen udgør havnene et netværk af muligheder og synergier, som ikke mange andre kommuner kan bryste sig af.  </a:t>
            </a:r>
          </a:p>
          <a:p>
            <a:pPr>
              <a:lnSpc>
                <a:spcPct val="107000"/>
              </a:lnSpc>
              <a:spcAft>
                <a:spcPts val="800"/>
              </a:spcAft>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D6DEB057-C880-40F1-94C9-B99F10E6E693}" type="slidenum">
              <a:rPr lang="da-DK" smtClean="0"/>
              <a:t>1</a:t>
            </a:fld>
            <a:endParaRPr lang="da-DK"/>
          </a:p>
        </p:txBody>
      </p:sp>
    </p:spTree>
    <p:extLst>
      <p:ext uri="{BB962C8B-B14F-4D97-AF65-F5344CB8AC3E}">
        <p14:creationId xmlns:p14="http://schemas.microsoft.com/office/powerpoint/2010/main" val="587992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234" indent="-179234">
              <a:buFontTx/>
              <a:buChar char="-"/>
            </a:pPr>
            <a:r>
              <a:rPr lang="da-DK" dirty="0"/>
              <a:t>Ikke så stor erfaring i at </a:t>
            </a:r>
            <a:r>
              <a:rPr lang="da-DK" dirty="0" err="1"/>
              <a:t>håntere</a:t>
            </a:r>
            <a:r>
              <a:rPr lang="da-DK" dirty="0"/>
              <a:t> en båd i havnen. </a:t>
            </a:r>
          </a:p>
          <a:p>
            <a:pPr marL="179234" indent="-179234" defTabSz="955910">
              <a:buFontTx/>
              <a:buChar char="-"/>
            </a:pPr>
            <a:r>
              <a:rPr lang="da-DK" dirty="0"/>
              <a:t>Desværre køber nogle familier en LIDT for stor båd. Man vægter komfort højt – ferie er ferie.</a:t>
            </a:r>
          </a:p>
          <a:p>
            <a:pPr marL="179234" indent="-179234">
              <a:buFontTx/>
              <a:buChar char="-"/>
            </a:pPr>
            <a:r>
              <a:rPr lang="da-DK" dirty="0" err="1"/>
              <a:t>Nysejlerne</a:t>
            </a:r>
            <a:r>
              <a:rPr lang="da-DK" dirty="0"/>
              <a:t> er digitale indfødte. De søger information i langt højere grad, end deres forældres generation, hvor sejlads var at være ”frie fugle”. </a:t>
            </a:r>
          </a:p>
          <a:p>
            <a:pPr marL="179234" indent="-179234">
              <a:buFontTx/>
              <a:buChar char="-"/>
            </a:pPr>
            <a:r>
              <a:rPr lang="da-DK" b="1" dirty="0"/>
              <a:t>Forventer højt serviceniveau: </a:t>
            </a:r>
            <a:r>
              <a:rPr lang="da-DK" dirty="0"/>
              <a:t>Det medfører stort pres på havnefogederne, der må besvare mange opkald om selv de mindste detaljer. Der tjekkes og bookes på forhånd. Man vil være sikker på, at der er en plads (om 3 timer, ½ dag, på tirsdag) </a:t>
            </a:r>
          </a:p>
          <a:p>
            <a:pPr marL="179234" indent="-179234">
              <a:buFontTx/>
              <a:buChar char="-"/>
            </a:pPr>
            <a:r>
              <a:rPr lang="da-DK" dirty="0"/>
              <a:t>Det skyldes 1) sådan er adfærden i dag. Vi booker også et hotelværelse og intet er overladt til tilfældighederne, dels 2) fordi man måske usikre på havnemanøvren, dvs. man er usikker på at gå i havn, når der er mange både på vandet, og man er mest tryg ved ”bro og to pæle” fortøjning. </a:t>
            </a:r>
          </a:p>
          <a:p>
            <a:pPr marL="179234" indent="-179234">
              <a:buFontTx/>
              <a:buChar char="-"/>
            </a:pPr>
            <a:r>
              <a:rPr lang="da-DK" dirty="0"/>
              <a:t>Summa summarum – vi skylder </a:t>
            </a:r>
            <a:r>
              <a:rPr lang="da-DK" dirty="0" err="1"/>
              <a:t>nysejlerne</a:t>
            </a:r>
            <a:r>
              <a:rPr lang="da-DK" dirty="0"/>
              <a:t> at hjælpe dem godt på vej. Og her kan mentorordninger, venskabsbåde og coaching være vejen frem. De kan være den ”mesterlære” de ikke fik.</a:t>
            </a:r>
          </a:p>
          <a:p>
            <a:pPr marL="179234" indent="-179234">
              <a:buFontTx/>
              <a:buChar char="-"/>
            </a:pPr>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D6DEB057-C880-40F1-94C9-B99F10E6E693}" type="slidenum">
              <a:rPr lang="da-DK" smtClean="0"/>
              <a:t>10</a:t>
            </a:fld>
            <a:endParaRPr lang="da-DK"/>
          </a:p>
        </p:txBody>
      </p:sp>
    </p:spTree>
    <p:extLst>
      <p:ext uri="{BB962C8B-B14F-4D97-AF65-F5344CB8AC3E}">
        <p14:creationId xmlns:p14="http://schemas.microsoft.com/office/powerpoint/2010/main" val="3977880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234" indent="-179234">
              <a:buFontTx/>
              <a:buChar char="-"/>
            </a:pPr>
            <a:r>
              <a:rPr lang="da-DK" dirty="0"/>
              <a:t>Kulturen – kutyme – Tips / </a:t>
            </a:r>
            <a:r>
              <a:rPr lang="da-DK" dirty="0" err="1"/>
              <a:t>triks</a:t>
            </a:r>
            <a:r>
              <a:rPr lang="da-DK" dirty="0"/>
              <a:t> – hjælp – </a:t>
            </a:r>
          </a:p>
          <a:p>
            <a:pPr marL="179234" indent="-179234">
              <a:buFontTx/>
              <a:buChar char="-"/>
            </a:pPr>
            <a:r>
              <a:rPr lang="da-DK" dirty="0"/>
              <a:t>Opfordring til de garvede sejlere om at tage sig godt af de nye (i stedet for at pege fingre og blive sure) – Inkludere dem i fællesskabet.  </a:t>
            </a:r>
          </a:p>
          <a:p>
            <a:pPr marL="179234" indent="-179234">
              <a:buFontTx/>
              <a:buChar char="-"/>
            </a:pPr>
            <a:r>
              <a:rPr lang="da-DK" dirty="0"/>
              <a:t>Der er altid plads, kom bare, ok at ligge uden og faktisk hyggeligt osv. </a:t>
            </a:r>
          </a:p>
          <a:p>
            <a:endParaRPr lang="da-DK" dirty="0"/>
          </a:p>
          <a:p>
            <a:endParaRPr lang="da-DK" dirty="0"/>
          </a:p>
          <a:p>
            <a:r>
              <a:rPr lang="da-DK" dirty="0"/>
              <a:t>Ikke så stor erfaring i at </a:t>
            </a:r>
            <a:r>
              <a:rPr lang="da-DK" dirty="0" err="1"/>
              <a:t>håntere</a:t>
            </a:r>
            <a:r>
              <a:rPr lang="da-DK" dirty="0"/>
              <a:t> en båd i havnen.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Stå </a:t>
            </a:r>
            <a:r>
              <a:rPr lang="en-US" sz="1200" b="0" dirty="0" err="1">
                <a:latin typeface="Arial" panose="020B0604020202020204" pitchFamily="34" charset="0"/>
                <a:cs typeface="Arial" panose="020B0604020202020204" pitchFamily="34" charset="0"/>
              </a:rPr>
              <a:t>klar</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til</a:t>
            </a:r>
            <a:r>
              <a:rPr lang="en-US" sz="1200" b="0" dirty="0">
                <a:latin typeface="Arial" panose="020B0604020202020204" pitchFamily="34" charset="0"/>
                <a:cs typeface="Arial" panose="020B0604020202020204" pitchFamily="34" charset="0"/>
              </a:rPr>
              <a:t> at </a:t>
            </a:r>
            <a:r>
              <a:rPr lang="en-US" sz="1200" b="0" dirty="0" err="1">
                <a:latin typeface="Arial" panose="020B0604020202020204" pitchFamily="34" charset="0"/>
                <a:cs typeface="Arial" panose="020B0604020202020204" pitchFamily="34" charset="0"/>
              </a:rPr>
              <a:t>hjælpe</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når</a:t>
            </a:r>
            <a:r>
              <a:rPr lang="en-US" sz="1200" b="0" dirty="0">
                <a:latin typeface="Arial" panose="020B0604020202020204" pitchFamily="34" charset="0"/>
                <a:cs typeface="Arial" panose="020B0604020202020204" pitchFamily="34" charset="0"/>
              </a:rPr>
              <a:t> man ser </a:t>
            </a:r>
            <a:r>
              <a:rPr lang="en-US" sz="1200" b="0" dirty="0" err="1">
                <a:latin typeface="Arial" panose="020B0604020202020204" pitchFamily="34" charset="0"/>
                <a:cs typeface="Arial" panose="020B0604020202020204" pitchFamily="34" charset="0"/>
              </a:rPr>
              <a:t>en</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båd</a:t>
            </a:r>
            <a:r>
              <a:rPr lang="en-US" sz="1200" b="0" dirty="0">
                <a:latin typeface="Arial" panose="020B0604020202020204" pitchFamily="34" charset="0"/>
                <a:cs typeface="Arial" panose="020B0604020202020204" pitchFamily="34" charset="0"/>
              </a:rPr>
              <a:t> I </a:t>
            </a:r>
            <a:r>
              <a:rPr lang="en-US" sz="1200" b="0" dirty="0" err="1">
                <a:latin typeface="Arial" panose="020B0604020202020204" pitchFamily="34" charset="0"/>
                <a:cs typeface="Arial" panose="020B0604020202020204" pitchFamily="34" charset="0"/>
              </a:rPr>
              <a:t>indsejlingen</a:t>
            </a:r>
            <a:endParaRPr lang="en-US"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Der skal ikke så mange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Få dem integreret  i </a:t>
            </a:r>
            <a:r>
              <a:rPr lang="da-DK" dirty="0" err="1"/>
              <a:t>klubbene</a:t>
            </a:r>
            <a:r>
              <a:rPr lang="da-DK" dirty="0"/>
              <a:t> / havnemiljøet </a:t>
            </a:r>
          </a:p>
          <a:p>
            <a:r>
              <a:rPr lang="da-DK" dirty="0"/>
              <a:t>Desværre køber nogle familier en LIDT for stor båd. Man vægter komfort højt – ferie er ferie.</a:t>
            </a:r>
          </a:p>
          <a:p>
            <a:r>
              <a:rPr lang="da-DK" dirty="0" err="1"/>
              <a:t>Nysejlerne</a:t>
            </a:r>
            <a:r>
              <a:rPr lang="da-DK" dirty="0"/>
              <a:t> er digitale indfødte. De søger information i langt højere grad, end deres forældres generation, hvor sejlads var at være ”frie fugle”. </a:t>
            </a:r>
          </a:p>
          <a:p>
            <a:r>
              <a:rPr lang="da-DK" dirty="0"/>
              <a:t>. Forventer højt serviceniveau: Det medfører stort pres på havnefogederne, der må besvare mange opkald om selv de mindste detaljer. Der tjekkes og bookes på forhånd. Man vil være sikker på, at der er en plads (om 3 timer, ½ dag, på tirsdag) </a:t>
            </a:r>
          </a:p>
          <a:p>
            <a:r>
              <a:rPr lang="da-DK" dirty="0"/>
              <a:t>Det skyldes 1) sådan er adfærden i dag. Vi booker også et hotelværelse og intet er overladt til tilfældighederne, dels 2) fordi man måske usikre på havnemanøvren, dvs. man er usikker på at gå i havn, når der er mange både på vandet, og man er mest tryg ved ”bro og to pæle” fortøjning. </a:t>
            </a:r>
          </a:p>
          <a:p>
            <a:endParaRPr lang="da-DK" dirty="0"/>
          </a:p>
        </p:txBody>
      </p:sp>
      <p:sp>
        <p:nvSpPr>
          <p:cNvPr id="4" name="Pladsholder til slidenummer 3"/>
          <p:cNvSpPr>
            <a:spLocks noGrp="1"/>
          </p:cNvSpPr>
          <p:nvPr>
            <p:ph type="sldNum" sz="quarter" idx="5"/>
          </p:nvPr>
        </p:nvSpPr>
        <p:spPr/>
        <p:txBody>
          <a:bodyPr/>
          <a:lstStyle/>
          <a:p>
            <a:fld id="{D6DEB057-C880-40F1-94C9-B99F10E6E693}" type="slidenum">
              <a:rPr lang="da-DK" smtClean="0"/>
              <a:t>11</a:t>
            </a:fld>
            <a:endParaRPr lang="da-DK"/>
          </a:p>
        </p:txBody>
      </p:sp>
    </p:spTree>
    <p:extLst>
      <p:ext uri="{BB962C8B-B14F-4D97-AF65-F5344CB8AC3E}">
        <p14:creationId xmlns:p14="http://schemas.microsoft.com/office/powerpoint/2010/main" val="2778304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danske sejlere er for alvor kommet på vandet. Kimen til en større vandinteresse blandt danskerne var lagt allerede tilbage i 2016. Det vidner Dansk Idrætsforenings tal om. Alt med vandsport, er vokset i medlemstal. Desuden har Vild med Vand løftet frivillignetværket i tæt på 100 havne over hele landet, der har åbnet havnene op og har budt velkommen til nye </a:t>
            </a:r>
            <a:r>
              <a:rPr lang="da-DK" dirty="0" err="1"/>
              <a:t>vandglade</a:t>
            </a:r>
            <a:r>
              <a:rPr lang="da-DK" dirty="0"/>
              <a:t> danskere.</a:t>
            </a:r>
          </a:p>
          <a:p>
            <a:r>
              <a:rPr lang="da-DK" dirty="0"/>
              <a:t>MEN</a:t>
            </a:r>
          </a:p>
          <a:p>
            <a:r>
              <a:rPr lang="da-DK" dirty="0"/>
              <a:t>Corona har givet et boost. Det ses i grafen, hvor især 2020 og 2021 stikker af, og vidner om at rigtig mange danskere opholdt sig ved vandet og tog på sejlerferie. </a:t>
            </a:r>
          </a:p>
        </p:txBody>
      </p:sp>
      <p:sp>
        <p:nvSpPr>
          <p:cNvPr id="4" name="Pladsholder til slidenummer 3"/>
          <p:cNvSpPr>
            <a:spLocks noGrp="1"/>
          </p:cNvSpPr>
          <p:nvPr>
            <p:ph type="sldNum" sz="quarter" idx="5"/>
          </p:nvPr>
        </p:nvSpPr>
        <p:spPr/>
        <p:txBody>
          <a:bodyPr/>
          <a:lstStyle/>
          <a:p>
            <a:fld id="{D6DEB057-C880-40F1-94C9-B99F10E6E693}" type="slidenum">
              <a:rPr lang="da-DK" smtClean="0"/>
              <a:t>12</a:t>
            </a:fld>
            <a:endParaRPr lang="da-DK"/>
          </a:p>
        </p:txBody>
      </p:sp>
    </p:spTree>
    <p:extLst>
      <p:ext uri="{BB962C8B-B14F-4D97-AF65-F5344CB8AC3E}">
        <p14:creationId xmlns:p14="http://schemas.microsoft.com/office/powerpoint/2010/main" val="840959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Tidligere var havnene lukkede omring sig selv – et sted primært for bådejere – nu åbnes der op ! Nye brugergrupper inviteres indenfor – også for at skabe bedre økonomi i havnene.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Båret af at mange havnens generelle udfordring, er at få økonomi til renovering, forbedring, udvikling og udvidelser.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Flere havne er gået fra erhvervshavne til lystbådehavne, og har store vedligeholdelsestunge anlæg, men ikke de samme indtægter som tidligere. Udfordringen er derfor at finde en model som giver den nødvendige indtjening, ikke kun fra bådejerne, men også fra de mange nye brugergrupper som i disse år bydes indenfor i havnemiljøerne og er med til at skabe liv og attraktionsværdi.   </a:t>
            </a:r>
          </a:p>
          <a:p>
            <a:r>
              <a:rPr lang="da-DK" dirty="0"/>
              <a:t>Tænke anvendelse af havnen bredt – nye faciliteter</a:t>
            </a:r>
          </a:p>
          <a:p>
            <a:r>
              <a:rPr lang="da-DK" dirty="0"/>
              <a:t>Multifunktionalitet = nye anvendelsesmuligheder</a:t>
            </a:r>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EE44E8AD-83EB-42D9-9567-828A891748EB}" type="slidenum">
              <a:rPr lang="da-DK" smtClean="0"/>
              <a:pPr/>
              <a:t>13</a:t>
            </a:fld>
            <a:endParaRPr lang="da-DK"/>
          </a:p>
        </p:txBody>
      </p:sp>
    </p:spTree>
    <p:extLst>
      <p:ext uri="{BB962C8B-B14F-4D97-AF65-F5344CB8AC3E}">
        <p14:creationId xmlns:p14="http://schemas.microsoft.com/office/powerpoint/2010/main" val="970318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30933" indent="-330933">
              <a:buFont typeface="Symbol" panose="05050102010706020507" pitchFamily="18" charset="2"/>
              <a:buChar char=""/>
            </a:pPr>
            <a:r>
              <a:rPr lang="da-DK" dirty="0">
                <a:latin typeface="Arial" panose="020B0604020202020204" pitchFamily="34" charset="0"/>
                <a:ea typeface="Calibri" panose="020F0502020204030204" pitchFamily="34" charset="0"/>
              </a:rPr>
              <a:t>Hvad ønskede man at opnå med havneomdannelsen / udvidelsen? Er det opnået? Hvad er erfaringerne? Hvordan fungerer havnen og de mange besøgende og brugergrupper i dagligdagen? </a:t>
            </a:r>
            <a:endParaRPr lang="da-DK" dirty="0">
              <a:latin typeface="Calibri" panose="020F0502020204030204" pitchFamily="34" charset="0"/>
              <a:ea typeface="Calibri" panose="020F0502020204030204" pitchFamily="34" charset="0"/>
            </a:endParaRPr>
          </a:p>
        </p:txBody>
      </p:sp>
      <p:sp>
        <p:nvSpPr>
          <p:cNvPr id="4" name="Pladsholder til slidenummer 3"/>
          <p:cNvSpPr>
            <a:spLocks noGrp="1"/>
          </p:cNvSpPr>
          <p:nvPr>
            <p:ph type="sldNum" sz="quarter" idx="5"/>
          </p:nvPr>
        </p:nvSpPr>
        <p:spPr/>
        <p:txBody>
          <a:bodyPr/>
          <a:lstStyle/>
          <a:p>
            <a:fld id="{D6DEB057-C880-40F1-94C9-B99F10E6E693}" type="slidenum">
              <a:rPr lang="da-DK" smtClean="0"/>
              <a:t>14</a:t>
            </a:fld>
            <a:endParaRPr lang="da-DK"/>
          </a:p>
        </p:txBody>
      </p:sp>
    </p:spTree>
    <p:extLst>
      <p:ext uri="{BB962C8B-B14F-4D97-AF65-F5344CB8AC3E}">
        <p14:creationId xmlns:p14="http://schemas.microsoft.com/office/powerpoint/2010/main" val="4101906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30933" indent="-330933">
              <a:buFont typeface="Symbol" panose="05050102010706020507" pitchFamily="18" charset="2"/>
              <a:buChar char=""/>
            </a:pPr>
            <a:r>
              <a:rPr lang="da-DK" dirty="0">
                <a:latin typeface="Arial" panose="020B0604020202020204" pitchFamily="34" charset="0"/>
                <a:ea typeface="Calibri" panose="020F0502020204030204" pitchFamily="34" charset="0"/>
              </a:rPr>
              <a:t>Hvad ønskede man at opnå med havneomdannelsen / udvidelsen? Er det opnået? Hvad er erfaringerne? Hvordan fungerer havnen og de mange besøgende og brugergrupper i dagligdagen? </a:t>
            </a:r>
            <a:endParaRPr lang="da-DK" dirty="0">
              <a:latin typeface="Calibri" panose="020F0502020204030204" pitchFamily="34" charset="0"/>
              <a:ea typeface="Calibri" panose="020F0502020204030204" pitchFamily="34" charset="0"/>
            </a:endParaRPr>
          </a:p>
          <a:p>
            <a:pPr marL="330933" indent="-330933">
              <a:buFont typeface="Symbol" panose="05050102010706020507" pitchFamily="18" charset="2"/>
              <a:buChar char=""/>
            </a:pPr>
            <a:r>
              <a:rPr lang="da-DK" dirty="0">
                <a:latin typeface="Arial" panose="020B0604020202020204" pitchFamily="34" charset="0"/>
                <a:ea typeface="Calibri" panose="020F0502020204030204" pitchFamily="34" charset="0"/>
              </a:rPr>
              <a:t>Hvad siger havnens eksisterende brugere? Er der noget der skulle have været gjort anderledes, hvis havnen skulle bygges i dag? </a:t>
            </a:r>
            <a:endParaRPr lang="da-DK" dirty="0">
              <a:latin typeface="Calibri" panose="020F0502020204030204" pitchFamily="34" charset="0"/>
              <a:ea typeface="Calibri" panose="020F0502020204030204" pitchFamily="34" charset="0"/>
            </a:endParaRPr>
          </a:p>
        </p:txBody>
      </p:sp>
      <p:sp>
        <p:nvSpPr>
          <p:cNvPr id="4" name="Pladsholder til slidenummer 3"/>
          <p:cNvSpPr>
            <a:spLocks noGrp="1"/>
          </p:cNvSpPr>
          <p:nvPr>
            <p:ph type="sldNum" sz="quarter" idx="5"/>
          </p:nvPr>
        </p:nvSpPr>
        <p:spPr/>
        <p:txBody>
          <a:bodyPr/>
          <a:lstStyle/>
          <a:p>
            <a:fld id="{D6DEB057-C880-40F1-94C9-B99F10E6E693}" type="slidenum">
              <a:rPr lang="da-DK" smtClean="0"/>
              <a:t>15</a:t>
            </a:fld>
            <a:endParaRPr lang="da-DK"/>
          </a:p>
        </p:txBody>
      </p:sp>
    </p:spTree>
    <p:extLst>
      <p:ext uri="{BB962C8B-B14F-4D97-AF65-F5344CB8AC3E}">
        <p14:creationId xmlns:p14="http://schemas.microsoft.com/office/powerpoint/2010/main" val="309746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30933" indent="-330933">
              <a:buFont typeface="Symbol" panose="05050102010706020507" pitchFamily="18" charset="2"/>
              <a:buChar char=""/>
            </a:pPr>
            <a:r>
              <a:rPr lang="da-DK" dirty="0">
                <a:latin typeface="Arial" panose="020B0604020202020204" pitchFamily="34" charset="0"/>
                <a:ea typeface="Calibri" panose="020F0502020204030204" pitchFamily="34" charset="0"/>
              </a:rPr>
              <a:t>Hvad ønskede man at opnå med havneomdannelsen / udvidelsen? Er det opnået? Hvad er erfaringerne? Hvordan fungerer havnen og de mange besøgende og brugergrupper i dagligdagen? </a:t>
            </a:r>
            <a:endParaRPr lang="da-DK" dirty="0">
              <a:latin typeface="Calibri" panose="020F0502020204030204" pitchFamily="34" charset="0"/>
              <a:ea typeface="Calibri" panose="020F0502020204030204" pitchFamily="34" charset="0"/>
            </a:endParaRPr>
          </a:p>
        </p:txBody>
      </p:sp>
      <p:sp>
        <p:nvSpPr>
          <p:cNvPr id="4" name="Pladsholder til slidenummer 3"/>
          <p:cNvSpPr>
            <a:spLocks noGrp="1"/>
          </p:cNvSpPr>
          <p:nvPr>
            <p:ph type="sldNum" sz="quarter" idx="5"/>
          </p:nvPr>
        </p:nvSpPr>
        <p:spPr/>
        <p:txBody>
          <a:bodyPr/>
          <a:lstStyle/>
          <a:p>
            <a:fld id="{D6DEB057-C880-40F1-94C9-B99F10E6E693}" type="slidenum">
              <a:rPr lang="da-DK" smtClean="0"/>
              <a:t>17</a:t>
            </a:fld>
            <a:endParaRPr lang="da-DK"/>
          </a:p>
        </p:txBody>
      </p:sp>
    </p:spTree>
    <p:extLst>
      <p:ext uri="{BB962C8B-B14F-4D97-AF65-F5344CB8AC3E}">
        <p14:creationId xmlns:p14="http://schemas.microsoft.com/office/powerpoint/2010/main" val="597574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E44E8AD-83EB-42D9-9567-828A891748EB}" type="slidenum">
              <a:rPr lang="da-DK" smtClean="0"/>
              <a:pPr/>
              <a:t>18</a:t>
            </a:fld>
            <a:endParaRPr lang="da-DK"/>
          </a:p>
        </p:txBody>
      </p:sp>
    </p:spTree>
    <p:extLst>
      <p:ext uri="{BB962C8B-B14F-4D97-AF65-F5344CB8AC3E}">
        <p14:creationId xmlns:p14="http://schemas.microsoft.com/office/powerpoint/2010/main" val="3301843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dirty="0"/>
          </a:p>
        </p:txBody>
      </p:sp>
      <p:sp>
        <p:nvSpPr>
          <p:cNvPr id="4" name="Pladsholder til slidenummer 3"/>
          <p:cNvSpPr>
            <a:spLocks noGrp="1"/>
          </p:cNvSpPr>
          <p:nvPr>
            <p:ph type="sldNum" sz="quarter" idx="5"/>
          </p:nvPr>
        </p:nvSpPr>
        <p:spPr/>
        <p:txBody>
          <a:bodyPr/>
          <a:lstStyle/>
          <a:p>
            <a:fld id="{D6DEB057-C880-40F1-94C9-B99F10E6E693}" type="slidenum">
              <a:rPr lang="da-DK" smtClean="0"/>
              <a:t>19</a:t>
            </a:fld>
            <a:endParaRPr lang="da-DK"/>
          </a:p>
        </p:txBody>
      </p:sp>
    </p:spTree>
    <p:extLst>
      <p:ext uri="{BB962C8B-B14F-4D97-AF65-F5344CB8AC3E}">
        <p14:creationId xmlns:p14="http://schemas.microsoft.com/office/powerpoint/2010/main" val="3700648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dirty="0"/>
              <a:t>Det vi kommer omkring den næste times tid </a:t>
            </a:r>
          </a:p>
        </p:txBody>
      </p:sp>
      <p:sp>
        <p:nvSpPr>
          <p:cNvPr id="4" name="Pladsholder til slidenummer 3"/>
          <p:cNvSpPr>
            <a:spLocks noGrp="1"/>
          </p:cNvSpPr>
          <p:nvPr>
            <p:ph type="sldNum" sz="quarter" idx="5"/>
          </p:nvPr>
        </p:nvSpPr>
        <p:spPr/>
        <p:txBody>
          <a:bodyPr/>
          <a:lstStyle/>
          <a:p>
            <a:fld id="{D6DEB057-C880-40F1-94C9-B99F10E6E693}" type="slidenum">
              <a:rPr lang="da-DK" smtClean="0"/>
              <a:t>20</a:t>
            </a:fld>
            <a:endParaRPr lang="da-DK"/>
          </a:p>
        </p:txBody>
      </p:sp>
    </p:spTree>
    <p:extLst>
      <p:ext uri="{BB962C8B-B14F-4D97-AF65-F5344CB8AC3E}">
        <p14:creationId xmlns:p14="http://schemas.microsoft.com/office/powerpoint/2010/main" val="1405560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Formål: Forsøge, at give et billede af hvad der sker på vores havne i dag. Hvad er det for trends og udviklingstendenser og udfordringer vi ser? </a:t>
            </a:r>
          </a:p>
        </p:txBody>
      </p:sp>
      <p:sp>
        <p:nvSpPr>
          <p:cNvPr id="4" name="Pladsholder til slidenummer 3"/>
          <p:cNvSpPr>
            <a:spLocks noGrp="1"/>
          </p:cNvSpPr>
          <p:nvPr>
            <p:ph type="sldNum" sz="quarter" idx="5"/>
          </p:nvPr>
        </p:nvSpPr>
        <p:spPr/>
        <p:txBody>
          <a:bodyPr/>
          <a:lstStyle/>
          <a:p>
            <a:fld id="{D6DEB057-C880-40F1-94C9-B99F10E6E693}" type="slidenum">
              <a:rPr lang="da-DK" smtClean="0"/>
              <a:t>2</a:t>
            </a:fld>
            <a:endParaRPr lang="da-DK"/>
          </a:p>
        </p:txBody>
      </p:sp>
    </p:spTree>
    <p:extLst>
      <p:ext uri="{BB962C8B-B14F-4D97-AF65-F5344CB8AC3E}">
        <p14:creationId xmlns:p14="http://schemas.microsoft.com/office/powerpoint/2010/main" val="205043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dirty="0"/>
              <a:t>Det vi kommer omkring den næste times tid </a:t>
            </a:r>
          </a:p>
        </p:txBody>
      </p:sp>
      <p:sp>
        <p:nvSpPr>
          <p:cNvPr id="4" name="Pladsholder til slidenummer 3"/>
          <p:cNvSpPr>
            <a:spLocks noGrp="1"/>
          </p:cNvSpPr>
          <p:nvPr>
            <p:ph type="sldNum" sz="quarter" idx="5"/>
          </p:nvPr>
        </p:nvSpPr>
        <p:spPr/>
        <p:txBody>
          <a:bodyPr/>
          <a:lstStyle/>
          <a:p>
            <a:fld id="{D6DEB057-C880-40F1-94C9-B99F10E6E693}" type="slidenum">
              <a:rPr lang="da-DK" smtClean="0"/>
              <a:t>21</a:t>
            </a:fld>
            <a:endParaRPr lang="da-DK"/>
          </a:p>
        </p:txBody>
      </p:sp>
    </p:spTree>
    <p:extLst>
      <p:ext uri="{BB962C8B-B14F-4D97-AF65-F5344CB8AC3E}">
        <p14:creationId xmlns:p14="http://schemas.microsoft.com/office/powerpoint/2010/main" val="3539184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dirty="0"/>
          </a:p>
        </p:txBody>
      </p:sp>
      <p:sp>
        <p:nvSpPr>
          <p:cNvPr id="4" name="Pladsholder til slidenummer 3"/>
          <p:cNvSpPr>
            <a:spLocks noGrp="1"/>
          </p:cNvSpPr>
          <p:nvPr>
            <p:ph type="sldNum" sz="quarter" idx="5"/>
          </p:nvPr>
        </p:nvSpPr>
        <p:spPr/>
        <p:txBody>
          <a:bodyPr/>
          <a:lstStyle/>
          <a:p>
            <a:fld id="{D6DEB057-C880-40F1-94C9-B99F10E6E693}" type="slidenum">
              <a:rPr lang="da-DK" smtClean="0"/>
              <a:t>22</a:t>
            </a:fld>
            <a:endParaRPr lang="da-DK"/>
          </a:p>
        </p:txBody>
      </p:sp>
    </p:spTree>
    <p:extLst>
      <p:ext uri="{BB962C8B-B14F-4D97-AF65-F5344CB8AC3E}">
        <p14:creationId xmlns:p14="http://schemas.microsoft.com/office/powerpoint/2010/main" val="3201084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DB250C-F0A1-487E-95C0-4115D1AAF10A}" type="slidenum">
              <a:rPr lang="da-DK" altLang="da-DK"/>
              <a:pPr/>
              <a:t>25</a:t>
            </a:fld>
            <a:endParaRPr lang="da-DK" altLang="da-DK" dirty="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230739" indent="-230739"/>
            <a:r>
              <a:rPr lang="da-DK" altLang="da-DK" dirty="0"/>
              <a:t>De udenlandske sejlere er mere utilfredse, end danskerne, når det gælder: adgang til wi-fi, havnens standard og havnens beliggenhed.</a:t>
            </a:r>
          </a:p>
        </p:txBody>
      </p:sp>
    </p:spTree>
    <p:extLst>
      <p:ext uri="{BB962C8B-B14F-4D97-AF65-F5344CB8AC3E}">
        <p14:creationId xmlns:p14="http://schemas.microsoft.com/office/powerpoint/2010/main" val="2756482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Selv om</a:t>
            </a:r>
            <a:r>
              <a:rPr lang="da-DK" baseline="0" dirty="0"/>
              <a:t> visit dk undersøgelsen viste en markant fald i tilfredsheden med havnenes faciliteter – er der ikke noget i den supplerende undersøgelser, som viser at sejlerne er voldsomt utilfredse. Alle på nær Trådløst Internet ligger pænt over middel. </a:t>
            </a:r>
          </a:p>
          <a:p>
            <a:endParaRPr lang="da-DK" baseline="0" dirty="0"/>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359D8E-2A04-7648-BB99-EC53D25710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6741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Hvordan kan man</a:t>
            </a:r>
            <a:r>
              <a:rPr lang="da-DK" baseline="0" dirty="0"/>
              <a:t> blive husket? </a:t>
            </a:r>
          </a:p>
          <a:p>
            <a:r>
              <a:rPr lang="da-DK" baseline="0" dirty="0"/>
              <a:t>Hvis man får mere end man forventede – der skete noget særligt / uventet / overraskende </a:t>
            </a:r>
            <a:br>
              <a:rPr lang="da-DK" baseline="0" dirty="0"/>
            </a:br>
            <a:endParaRPr lang="da-DK" dirty="0"/>
          </a:p>
        </p:txBody>
      </p:sp>
      <p:sp>
        <p:nvSpPr>
          <p:cNvPr id="4" name="Pladsholder til slidenummer 3"/>
          <p:cNvSpPr>
            <a:spLocks noGrp="1"/>
          </p:cNvSpPr>
          <p:nvPr>
            <p:ph type="sldNum" sz="quarter" idx="10"/>
          </p:nvPr>
        </p:nvSpPr>
        <p:spPr/>
        <p:txBody>
          <a:bodyPr/>
          <a:lstStyle/>
          <a:p>
            <a:fld id="{EE44E8AD-83EB-42D9-9567-828A891748EB}" type="slidenum">
              <a:rPr lang="da-DK" smtClean="0">
                <a:solidFill>
                  <a:prstClr val="black"/>
                </a:solidFill>
              </a:rPr>
              <a:pPr/>
              <a:t>29</a:t>
            </a:fld>
            <a:endParaRPr lang="da-DK">
              <a:solidFill>
                <a:prstClr val="black"/>
              </a:solidFill>
            </a:endParaRPr>
          </a:p>
        </p:txBody>
      </p:sp>
    </p:spTree>
    <p:extLst>
      <p:ext uri="{BB962C8B-B14F-4D97-AF65-F5344CB8AC3E}">
        <p14:creationId xmlns:p14="http://schemas.microsoft.com/office/powerpoint/2010/main" val="4105253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Endnu bedre service i havnene</a:t>
            </a:r>
            <a:r>
              <a:rPr lang="da-DK" baseline="0" dirty="0"/>
              <a:t> </a:t>
            </a:r>
          </a:p>
          <a:p>
            <a:r>
              <a:rPr lang="da-DK" baseline="0" dirty="0"/>
              <a:t>Poser: FLID DK- kort med - styrke den fælles markedsføring</a:t>
            </a:r>
          </a:p>
          <a:p>
            <a:r>
              <a:rPr lang="da-DK" baseline="0" dirty="0"/>
              <a:t>Også ide i Vordingborg muleposer? Vi leverer gerne….. </a:t>
            </a:r>
          </a:p>
        </p:txBody>
      </p:sp>
      <p:sp>
        <p:nvSpPr>
          <p:cNvPr id="4" name="Pladsholder til slidenummer 3"/>
          <p:cNvSpPr>
            <a:spLocks noGrp="1"/>
          </p:cNvSpPr>
          <p:nvPr>
            <p:ph type="sldNum" sz="quarter" idx="10"/>
          </p:nvPr>
        </p:nvSpPr>
        <p:spPr/>
        <p:txBody>
          <a:bodyPr/>
          <a:lstStyle/>
          <a:p>
            <a:fld id="{EE44E8AD-83EB-42D9-9567-828A891748EB}" type="slidenum">
              <a:rPr lang="da-DK" smtClean="0">
                <a:solidFill>
                  <a:prstClr val="black"/>
                </a:solidFill>
              </a:rPr>
              <a:pPr/>
              <a:t>30</a:t>
            </a:fld>
            <a:endParaRPr lang="da-DK">
              <a:solidFill>
                <a:prstClr val="black"/>
              </a:solidFill>
            </a:endParaRPr>
          </a:p>
        </p:txBody>
      </p:sp>
    </p:spTree>
    <p:extLst>
      <p:ext uri="{BB962C8B-B14F-4D97-AF65-F5344CB8AC3E}">
        <p14:creationId xmlns:p14="http://schemas.microsoft.com/office/powerpoint/2010/main" val="183201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dirty="0"/>
              <a:t>Det vi kommer omkring den næste times tid </a:t>
            </a:r>
          </a:p>
        </p:txBody>
      </p:sp>
      <p:sp>
        <p:nvSpPr>
          <p:cNvPr id="4" name="Pladsholder til slidenummer 3"/>
          <p:cNvSpPr>
            <a:spLocks noGrp="1"/>
          </p:cNvSpPr>
          <p:nvPr>
            <p:ph type="sldNum" sz="quarter" idx="5"/>
          </p:nvPr>
        </p:nvSpPr>
        <p:spPr/>
        <p:txBody>
          <a:bodyPr/>
          <a:lstStyle/>
          <a:p>
            <a:fld id="{D6DEB057-C880-40F1-94C9-B99F10E6E693}" type="slidenum">
              <a:rPr lang="da-DK" smtClean="0"/>
              <a:t>32</a:t>
            </a:fld>
            <a:endParaRPr lang="da-DK"/>
          </a:p>
        </p:txBody>
      </p:sp>
    </p:spTree>
    <p:extLst>
      <p:ext uri="{BB962C8B-B14F-4D97-AF65-F5344CB8AC3E}">
        <p14:creationId xmlns:p14="http://schemas.microsoft.com/office/powerpoint/2010/main" val="1226256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6DEB057-C880-40F1-94C9-B99F10E6E693}" type="slidenum">
              <a:rPr lang="da-DK" smtClean="0"/>
              <a:t>3</a:t>
            </a:fld>
            <a:endParaRPr lang="da-DK"/>
          </a:p>
        </p:txBody>
      </p:sp>
    </p:spTree>
    <p:extLst>
      <p:ext uri="{BB962C8B-B14F-4D97-AF65-F5344CB8AC3E}">
        <p14:creationId xmlns:p14="http://schemas.microsoft.com/office/powerpoint/2010/main" val="1473696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6DEB057-C880-40F1-94C9-B99F10E6E693}" type="slidenum">
              <a:rPr lang="da-DK" smtClean="0"/>
              <a:t>4</a:t>
            </a:fld>
            <a:endParaRPr lang="da-DK"/>
          </a:p>
        </p:txBody>
      </p:sp>
    </p:spTree>
    <p:extLst>
      <p:ext uri="{BB962C8B-B14F-4D97-AF65-F5344CB8AC3E}">
        <p14:creationId xmlns:p14="http://schemas.microsoft.com/office/powerpoint/2010/main" val="19775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234" indent="-179234">
              <a:buFontTx/>
              <a:buChar char="-"/>
            </a:pPr>
            <a:endParaRPr lang="da-DK" dirty="0"/>
          </a:p>
          <a:p>
            <a:endParaRPr lang="da-DK" dirty="0"/>
          </a:p>
        </p:txBody>
      </p:sp>
      <p:sp>
        <p:nvSpPr>
          <p:cNvPr id="4" name="Pladsholder til slidenummer 3"/>
          <p:cNvSpPr>
            <a:spLocks noGrp="1"/>
          </p:cNvSpPr>
          <p:nvPr>
            <p:ph type="sldNum" sz="quarter" idx="5"/>
          </p:nvPr>
        </p:nvSpPr>
        <p:spPr/>
        <p:txBody>
          <a:bodyPr/>
          <a:lstStyle/>
          <a:p>
            <a:fld id="{D6DEB057-C880-40F1-94C9-B99F10E6E693}" type="slidenum">
              <a:rPr lang="da-DK" smtClean="0"/>
              <a:t>5</a:t>
            </a:fld>
            <a:endParaRPr lang="da-DK"/>
          </a:p>
        </p:txBody>
      </p:sp>
    </p:spTree>
    <p:extLst>
      <p:ext uri="{BB962C8B-B14F-4D97-AF65-F5344CB8AC3E}">
        <p14:creationId xmlns:p14="http://schemas.microsoft.com/office/powerpoint/2010/main" val="1221663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234" indent="-179234">
              <a:buFontTx/>
              <a:buChar char="-"/>
            </a:pPr>
            <a:r>
              <a:rPr lang="da-DK" dirty="0"/>
              <a:t>Henter en del både på Sjælland, som de kører til deres haller i Silkeborg og servicerer og opbevarer for vinteren - helhedsløsning</a:t>
            </a:r>
          </a:p>
          <a:p>
            <a:endParaRPr lang="da-DK" dirty="0"/>
          </a:p>
        </p:txBody>
      </p:sp>
      <p:sp>
        <p:nvSpPr>
          <p:cNvPr id="4" name="Pladsholder til slidenummer 3"/>
          <p:cNvSpPr>
            <a:spLocks noGrp="1"/>
          </p:cNvSpPr>
          <p:nvPr>
            <p:ph type="sldNum" sz="quarter" idx="5"/>
          </p:nvPr>
        </p:nvSpPr>
        <p:spPr/>
        <p:txBody>
          <a:bodyPr/>
          <a:lstStyle/>
          <a:p>
            <a:fld id="{D6DEB057-C880-40F1-94C9-B99F10E6E693}" type="slidenum">
              <a:rPr lang="da-DK" smtClean="0"/>
              <a:t>6</a:t>
            </a:fld>
            <a:endParaRPr lang="da-DK"/>
          </a:p>
        </p:txBody>
      </p:sp>
    </p:spTree>
    <p:extLst>
      <p:ext uri="{BB962C8B-B14F-4D97-AF65-F5344CB8AC3E}">
        <p14:creationId xmlns:p14="http://schemas.microsoft.com/office/powerpoint/2010/main" val="1413065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234" indent="-179234">
              <a:buFontTx/>
              <a:buChar char="-"/>
            </a:pPr>
            <a:endParaRPr lang="da-DK" b="1" dirty="0"/>
          </a:p>
          <a:p>
            <a:r>
              <a:rPr lang="da-DK" dirty="0"/>
              <a:t>En del gamle sejlbådssejlere køber motorbåd = længere aktionsradius –Vil gerne kunne sejle længere væk på en weekend.</a:t>
            </a:r>
          </a:p>
          <a:p>
            <a:endParaRPr lang="da-DK" dirty="0"/>
          </a:p>
        </p:txBody>
      </p:sp>
      <p:sp>
        <p:nvSpPr>
          <p:cNvPr id="4" name="Pladsholder til slidenummer 3"/>
          <p:cNvSpPr>
            <a:spLocks noGrp="1"/>
          </p:cNvSpPr>
          <p:nvPr>
            <p:ph type="sldNum" sz="quarter" idx="5"/>
          </p:nvPr>
        </p:nvSpPr>
        <p:spPr/>
        <p:txBody>
          <a:bodyPr/>
          <a:lstStyle/>
          <a:p>
            <a:fld id="{D6DEB057-C880-40F1-94C9-B99F10E6E693}" type="slidenum">
              <a:rPr lang="da-DK" smtClean="0"/>
              <a:t>7</a:t>
            </a:fld>
            <a:endParaRPr lang="da-DK"/>
          </a:p>
        </p:txBody>
      </p:sp>
    </p:spTree>
    <p:extLst>
      <p:ext uri="{BB962C8B-B14F-4D97-AF65-F5344CB8AC3E}">
        <p14:creationId xmlns:p14="http://schemas.microsoft.com/office/powerpoint/2010/main" val="447489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234" indent="-179234">
              <a:buFontTx/>
              <a:buChar char="-"/>
            </a:pPr>
            <a:endParaRPr lang="da-DK" dirty="0"/>
          </a:p>
          <a:p>
            <a:r>
              <a:rPr lang="da-DK" dirty="0"/>
              <a:t>En del gamle sejlbådssejlere køber motorbåd = længere aktionsradius –Vil gerne kunne sejle længere væk på en weekend.</a:t>
            </a:r>
          </a:p>
          <a:p>
            <a:endParaRPr lang="da-DK" dirty="0"/>
          </a:p>
        </p:txBody>
      </p:sp>
      <p:sp>
        <p:nvSpPr>
          <p:cNvPr id="4" name="Pladsholder til slidenummer 3"/>
          <p:cNvSpPr>
            <a:spLocks noGrp="1"/>
          </p:cNvSpPr>
          <p:nvPr>
            <p:ph type="sldNum" sz="quarter" idx="5"/>
          </p:nvPr>
        </p:nvSpPr>
        <p:spPr/>
        <p:txBody>
          <a:bodyPr/>
          <a:lstStyle/>
          <a:p>
            <a:fld id="{D6DEB057-C880-40F1-94C9-B99F10E6E693}" type="slidenum">
              <a:rPr lang="da-DK" smtClean="0"/>
              <a:t>8</a:t>
            </a:fld>
            <a:endParaRPr lang="da-DK"/>
          </a:p>
        </p:txBody>
      </p:sp>
    </p:spTree>
    <p:extLst>
      <p:ext uri="{BB962C8B-B14F-4D97-AF65-F5344CB8AC3E}">
        <p14:creationId xmlns:p14="http://schemas.microsoft.com/office/powerpoint/2010/main" val="3444009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5000 på venteliste i havnene omkring København – Stort potentiale (folk er villige til at køre langt) også i forhold til bosætning  </a:t>
            </a:r>
          </a:p>
          <a:p>
            <a:endParaRPr lang="da-DK" dirty="0"/>
          </a:p>
          <a:p>
            <a:r>
              <a:rPr lang="da-DK" dirty="0"/>
              <a:t>Udfordring for jer – ift. bosætning, vækst – kunne være en </a:t>
            </a:r>
            <a:r>
              <a:rPr lang="da-DK" dirty="0" err="1"/>
              <a:t>differentiator</a:t>
            </a:r>
            <a:r>
              <a:rPr lang="da-DK" dirty="0"/>
              <a:t>! Satse på de blå oplevelser, men hvis man ikke kan få en bådplads, hvor meget batter det så? </a:t>
            </a:r>
          </a:p>
          <a:p>
            <a:endParaRPr lang="da-DK" dirty="0"/>
          </a:p>
          <a:p>
            <a:r>
              <a:rPr lang="da-DK" dirty="0"/>
              <a:t>Ledige bådpladser er et sjældent syn. Der er kæmpe efterspørgsel på bådpladser – ventelisterne vokser og vokser – ventelisterne er vokset ekstremt, i 2020 og 2021. I Kolding havde man 100 henvendelser på en dag, ”om vi havde en ledig bådplads”. Der var pres på havnene. </a:t>
            </a:r>
          </a:p>
          <a:p>
            <a:endParaRPr lang="da-DK" dirty="0"/>
          </a:p>
          <a:p>
            <a:r>
              <a:rPr lang="da-DK" dirty="0"/>
              <a:t>Selv hen i september i år var der pres på og henvendelser.  </a:t>
            </a:r>
          </a:p>
          <a:p>
            <a:endParaRPr lang="da-DK" dirty="0"/>
          </a:p>
          <a:p>
            <a:r>
              <a:rPr lang="da-DK" dirty="0"/>
              <a:t>Tanker om udvidelser sat i gang. Nogle steder nødløsninger, hvor man lagde en flydebro ud til hurtigt at skabe ekstra pladser. </a:t>
            </a:r>
          </a:p>
          <a:p>
            <a:endParaRPr lang="da-DK" dirty="0"/>
          </a:p>
          <a:p>
            <a:r>
              <a:rPr lang="da-DK" dirty="0"/>
              <a:t>Havneguide.dk – ledige bådpladser – færre og færre havne. Men kæmpe søgning (Køge lagte et par ledige pladser om 3 dage efter var de lejet ud) </a:t>
            </a:r>
          </a:p>
        </p:txBody>
      </p:sp>
      <p:sp>
        <p:nvSpPr>
          <p:cNvPr id="4" name="Pladsholder til slidenummer 3"/>
          <p:cNvSpPr>
            <a:spLocks noGrp="1"/>
          </p:cNvSpPr>
          <p:nvPr>
            <p:ph type="sldNum" sz="quarter" idx="5"/>
          </p:nvPr>
        </p:nvSpPr>
        <p:spPr/>
        <p:txBody>
          <a:bodyPr/>
          <a:lstStyle/>
          <a:p>
            <a:fld id="{D6DEB057-C880-40F1-94C9-B99F10E6E693}" type="slidenum">
              <a:rPr lang="da-DK" smtClean="0"/>
              <a:t>9</a:t>
            </a:fld>
            <a:endParaRPr lang="da-DK"/>
          </a:p>
        </p:txBody>
      </p:sp>
    </p:spTree>
    <p:extLst>
      <p:ext uri="{BB962C8B-B14F-4D97-AF65-F5344CB8AC3E}">
        <p14:creationId xmlns:p14="http://schemas.microsoft.com/office/powerpoint/2010/main" val="2954940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D96C66F2-F9A8-4D5B-B792-C01EBF5C5311}" type="datetimeFigureOut">
              <a:rPr lang="da-DK" smtClean="0"/>
              <a:t>07-11-2022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2D3E369-923D-4830-BF2D-855A4ADC8077}" type="slidenum">
              <a:rPr lang="da-DK" smtClean="0"/>
              <a:t>‹nr.›</a:t>
            </a:fld>
            <a:endParaRPr lang="da-DK"/>
          </a:p>
        </p:txBody>
      </p:sp>
    </p:spTree>
    <p:extLst>
      <p:ext uri="{BB962C8B-B14F-4D97-AF65-F5344CB8AC3E}">
        <p14:creationId xmlns:p14="http://schemas.microsoft.com/office/powerpoint/2010/main" val="4021162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D96C66F2-F9A8-4D5B-B792-C01EBF5C5311}" type="datetimeFigureOut">
              <a:rPr lang="da-DK" smtClean="0"/>
              <a:t>07-11-2022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2D3E369-923D-4830-BF2D-855A4ADC8077}" type="slidenum">
              <a:rPr lang="da-DK" smtClean="0"/>
              <a:t>‹nr.›</a:t>
            </a:fld>
            <a:endParaRPr lang="da-DK"/>
          </a:p>
        </p:txBody>
      </p:sp>
    </p:spTree>
    <p:extLst>
      <p:ext uri="{BB962C8B-B14F-4D97-AF65-F5344CB8AC3E}">
        <p14:creationId xmlns:p14="http://schemas.microsoft.com/office/powerpoint/2010/main" val="992045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D96C66F2-F9A8-4D5B-B792-C01EBF5C5311}" type="datetimeFigureOut">
              <a:rPr lang="da-DK" smtClean="0"/>
              <a:t>07-11-2022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2D3E369-923D-4830-BF2D-855A4ADC8077}" type="slidenum">
              <a:rPr lang="da-DK" smtClean="0"/>
              <a:t>‹nr.›</a:t>
            </a:fld>
            <a:endParaRPr lang="da-DK"/>
          </a:p>
        </p:txBody>
      </p:sp>
    </p:spTree>
    <p:extLst>
      <p:ext uri="{BB962C8B-B14F-4D97-AF65-F5344CB8AC3E}">
        <p14:creationId xmlns:p14="http://schemas.microsoft.com/office/powerpoint/2010/main" val="2638882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og indholdsobjekt">
    <p:bg>
      <p:bgPr>
        <a:blipFill dpi="0" rotWithShape="1">
          <a:blip r:embed="rId2" cstate="print">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i master</a:t>
            </a:r>
          </a:p>
        </p:txBody>
      </p:sp>
    </p:spTree>
    <p:extLst>
      <p:ext uri="{BB962C8B-B14F-4D97-AF65-F5344CB8AC3E}">
        <p14:creationId xmlns:p14="http://schemas.microsoft.com/office/powerpoint/2010/main" val="4214948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 og indholdsobjekt">
    <p:bg>
      <p:bgPr>
        <a:blipFill dpi="0" rotWithShape="1">
          <a:blip r:embed="rId2" cstate="print">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i master</a:t>
            </a:r>
          </a:p>
        </p:txBody>
      </p:sp>
    </p:spTree>
    <p:extLst>
      <p:ext uri="{BB962C8B-B14F-4D97-AF65-F5344CB8AC3E}">
        <p14:creationId xmlns:p14="http://schemas.microsoft.com/office/powerpoint/2010/main" val="4199225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kst og billede (A)">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BBAF262E-41C1-42DD-9D64-40011ABD5228}"/>
              </a:ext>
            </a:extLst>
          </p:cNvPr>
          <p:cNvSpPr>
            <a:spLocks noGrp="1"/>
          </p:cNvSpPr>
          <p:nvPr>
            <p:ph type="pic" sz="quarter" idx="16"/>
          </p:nvPr>
        </p:nvSpPr>
        <p:spPr>
          <a:xfrm>
            <a:off x="4581553" y="260350"/>
            <a:ext cx="4364804" cy="6337300"/>
          </a:xfrm>
          <a:custGeom>
            <a:avLst/>
            <a:gdLst>
              <a:gd name="connsiteX0" fmla="*/ 0 w 5819738"/>
              <a:gd name="connsiteY0" fmla="*/ 0 h 6337300"/>
              <a:gd name="connsiteX1" fmla="*/ 4281657 w 5819738"/>
              <a:gd name="connsiteY1" fmla="*/ 0 h 6337300"/>
              <a:gd name="connsiteX2" fmla="*/ 4281657 w 5819738"/>
              <a:gd name="connsiteY2" fmla="*/ 406397 h 6337300"/>
              <a:gd name="connsiteX3" fmla="*/ 4415010 w 5819738"/>
              <a:gd name="connsiteY3" fmla="*/ 539750 h 6337300"/>
              <a:gd name="connsiteX4" fmla="*/ 5819738 w 5819738"/>
              <a:gd name="connsiteY4" fmla="*/ 539750 h 6337300"/>
              <a:gd name="connsiteX5" fmla="*/ 5819738 w 5819738"/>
              <a:gd name="connsiteY5" fmla="*/ 6337300 h 6337300"/>
              <a:gd name="connsiteX6" fmla="*/ 0 w 5819738"/>
              <a:gd name="connsiteY6" fmla="*/ 6337300 h 633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9738" h="6337300">
                <a:moveTo>
                  <a:pt x="0" y="0"/>
                </a:moveTo>
                <a:lnTo>
                  <a:pt x="4281657" y="0"/>
                </a:lnTo>
                <a:lnTo>
                  <a:pt x="4281657" y="406397"/>
                </a:lnTo>
                <a:cubicBezTo>
                  <a:pt x="4281657" y="480046"/>
                  <a:pt x="4341361" y="539750"/>
                  <a:pt x="4415010" y="539750"/>
                </a:cubicBezTo>
                <a:lnTo>
                  <a:pt x="5819738" y="539750"/>
                </a:lnTo>
                <a:lnTo>
                  <a:pt x="5819738" y="6337300"/>
                </a:lnTo>
                <a:lnTo>
                  <a:pt x="0" y="6337300"/>
                </a:lnTo>
                <a:close/>
              </a:path>
            </a:pathLst>
          </a:custGeom>
        </p:spPr>
        <p:txBody>
          <a:bodyPr wrap="square">
            <a:noAutofit/>
          </a:bodyPr>
          <a:lstStyle/>
          <a:p>
            <a:r>
              <a:rPr lang="en-US"/>
              <a:t>Click icon to add picture</a:t>
            </a:r>
            <a:endParaRPr lang="da-DK"/>
          </a:p>
        </p:txBody>
      </p:sp>
      <p:sp>
        <p:nvSpPr>
          <p:cNvPr id="30" name="Titel 12"/>
          <p:cNvSpPr>
            <a:spLocks noGrp="1"/>
          </p:cNvSpPr>
          <p:nvPr>
            <p:ph type="title"/>
          </p:nvPr>
        </p:nvSpPr>
        <p:spPr>
          <a:xfrm>
            <a:off x="413148" y="549275"/>
            <a:ext cx="3774650" cy="1149472"/>
          </a:xfrm>
          <a:prstGeom prst="rect">
            <a:avLst/>
          </a:prstGeom>
        </p:spPr>
        <p:txBody>
          <a:bodyPr anchor="b"/>
          <a:lstStyle>
            <a:lvl1pPr algn="l">
              <a:lnSpc>
                <a:spcPts val="1800"/>
              </a:lnSpc>
              <a:defRPr sz="1500" b="0" i="0">
                <a:latin typeface="Soho Gothic Std Light" charset="0"/>
                <a:ea typeface="Soho Gothic Std Light" charset="0"/>
                <a:cs typeface="Soho Gothic Std Light" charset="0"/>
              </a:defRPr>
            </a:lvl1pPr>
          </a:lstStyle>
          <a:p>
            <a:r>
              <a:rPr lang="en-US"/>
              <a:t>Click to edit Master title style</a:t>
            </a:r>
            <a:endParaRPr lang="da-DK" dirty="0"/>
          </a:p>
        </p:txBody>
      </p:sp>
      <p:sp>
        <p:nvSpPr>
          <p:cNvPr id="3" name="Text Placeholder 2">
            <a:extLst>
              <a:ext uri="{FF2B5EF4-FFF2-40B4-BE49-F238E27FC236}">
                <a16:creationId xmlns:a16="http://schemas.microsoft.com/office/drawing/2014/main" id="{08E8AFB4-CA68-4131-910B-50A19A2EAB24}"/>
              </a:ext>
            </a:extLst>
          </p:cNvPr>
          <p:cNvSpPr>
            <a:spLocks noGrp="1"/>
          </p:cNvSpPr>
          <p:nvPr>
            <p:ph type="body" sz="quarter" idx="17"/>
          </p:nvPr>
        </p:nvSpPr>
        <p:spPr>
          <a:xfrm>
            <a:off x="411956" y="1809750"/>
            <a:ext cx="3785394" cy="3708400"/>
          </a:xfrm>
        </p:spPr>
        <p:txBody>
          <a:bodyPr/>
          <a:lstStyle>
            <a:lvl1pPr>
              <a:defRPr sz="750"/>
            </a:lvl1pPr>
            <a:lvl2pPr>
              <a:defRPr sz="7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32" name="Lige forbindelse 31"/>
          <p:cNvCxnSpPr/>
          <p:nvPr userDrawn="1"/>
        </p:nvCxnSpPr>
        <p:spPr>
          <a:xfrm>
            <a:off x="468414" y="1714723"/>
            <a:ext cx="14652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C60B790B-A320-488E-AAA2-3C0BE000BDB1}"/>
              </a:ext>
            </a:extLst>
          </p:cNvPr>
          <p:cNvSpPr>
            <a:spLocks noGrp="1"/>
          </p:cNvSpPr>
          <p:nvPr>
            <p:ph type="body" sz="quarter" idx="18"/>
          </p:nvPr>
        </p:nvSpPr>
        <p:spPr>
          <a:xfrm>
            <a:off x="5632847" y="-431800"/>
            <a:ext cx="6858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98841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‹nr.›</a:t>
            </a:fld>
            <a:endParaRPr lang="en-US"/>
          </a:p>
        </p:txBody>
      </p:sp>
    </p:spTree>
    <p:extLst>
      <p:ext uri="{BB962C8B-B14F-4D97-AF65-F5344CB8AC3E}">
        <p14:creationId xmlns:p14="http://schemas.microsoft.com/office/powerpoint/2010/main" val="3195375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D96C66F2-F9A8-4D5B-B792-C01EBF5C5311}" type="datetimeFigureOut">
              <a:rPr lang="da-DK" smtClean="0"/>
              <a:t>07-11-2022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2D3E369-923D-4830-BF2D-855A4ADC8077}" type="slidenum">
              <a:rPr lang="da-DK" smtClean="0"/>
              <a:t>‹nr.›</a:t>
            </a:fld>
            <a:endParaRPr lang="da-DK"/>
          </a:p>
        </p:txBody>
      </p:sp>
    </p:spTree>
    <p:extLst>
      <p:ext uri="{BB962C8B-B14F-4D97-AF65-F5344CB8AC3E}">
        <p14:creationId xmlns:p14="http://schemas.microsoft.com/office/powerpoint/2010/main" val="2498057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D96C66F2-F9A8-4D5B-B792-C01EBF5C5311}" type="datetimeFigureOut">
              <a:rPr lang="da-DK" smtClean="0"/>
              <a:t>07-11-2022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2D3E369-923D-4830-BF2D-855A4ADC8077}" type="slidenum">
              <a:rPr lang="da-DK" smtClean="0"/>
              <a:t>‹nr.›</a:t>
            </a:fld>
            <a:endParaRPr lang="da-DK"/>
          </a:p>
        </p:txBody>
      </p:sp>
    </p:spTree>
    <p:extLst>
      <p:ext uri="{BB962C8B-B14F-4D97-AF65-F5344CB8AC3E}">
        <p14:creationId xmlns:p14="http://schemas.microsoft.com/office/powerpoint/2010/main" val="897601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D96C66F2-F9A8-4D5B-B792-C01EBF5C5311}" type="datetimeFigureOut">
              <a:rPr lang="da-DK" smtClean="0"/>
              <a:t>07-11-2022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2D3E369-923D-4830-BF2D-855A4ADC8077}" type="slidenum">
              <a:rPr lang="da-DK" smtClean="0"/>
              <a:t>‹nr.›</a:t>
            </a:fld>
            <a:endParaRPr lang="da-DK"/>
          </a:p>
        </p:txBody>
      </p:sp>
    </p:spTree>
    <p:extLst>
      <p:ext uri="{BB962C8B-B14F-4D97-AF65-F5344CB8AC3E}">
        <p14:creationId xmlns:p14="http://schemas.microsoft.com/office/powerpoint/2010/main" val="1791378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D96C66F2-F9A8-4D5B-B792-C01EBF5C5311}" type="datetimeFigureOut">
              <a:rPr lang="da-DK" smtClean="0"/>
              <a:t>07-11-2022</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2D3E369-923D-4830-BF2D-855A4ADC8077}" type="slidenum">
              <a:rPr lang="da-DK" smtClean="0"/>
              <a:t>‹nr.›</a:t>
            </a:fld>
            <a:endParaRPr lang="da-DK"/>
          </a:p>
        </p:txBody>
      </p:sp>
    </p:spTree>
    <p:extLst>
      <p:ext uri="{BB962C8B-B14F-4D97-AF65-F5344CB8AC3E}">
        <p14:creationId xmlns:p14="http://schemas.microsoft.com/office/powerpoint/2010/main" val="11410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D96C66F2-F9A8-4D5B-B792-C01EBF5C5311}" type="datetimeFigureOut">
              <a:rPr lang="da-DK" smtClean="0"/>
              <a:t>07-11-2022</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2D3E369-923D-4830-BF2D-855A4ADC8077}" type="slidenum">
              <a:rPr lang="da-DK" smtClean="0"/>
              <a:t>‹nr.›</a:t>
            </a:fld>
            <a:endParaRPr lang="da-DK"/>
          </a:p>
        </p:txBody>
      </p:sp>
    </p:spTree>
    <p:extLst>
      <p:ext uri="{BB962C8B-B14F-4D97-AF65-F5344CB8AC3E}">
        <p14:creationId xmlns:p14="http://schemas.microsoft.com/office/powerpoint/2010/main" val="3040805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C66F2-F9A8-4D5B-B792-C01EBF5C5311}" type="datetimeFigureOut">
              <a:rPr lang="da-DK" smtClean="0"/>
              <a:t>07-11-2022</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2D3E369-923D-4830-BF2D-855A4ADC8077}" type="slidenum">
              <a:rPr lang="da-DK" smtClean="0"/>
              <a:t>‹nr.›</a:t>
            </a:fld>
            <a:endParaRPr lang="da-DK"/>
          </a:p>
        </p:txBody>
      </p:sp>
    </p:spTree>
    <p:extLst>
      <p:ext uri="{BB962C8B-B14F-4D97-AF65-F5344CB8AC3E}">
        <p14:creationId xmlns:p14="http://schemas.microsoft.com/office/powerpoint/2010/main" val="329119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D96C66F2-F9A8-4D5B-B792-C01EBF5C5311}" type="datetimeFigureOut">
              <a:rPr lang="da-DK" smtClean="0"/>
              <a:t>07-11-2022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2D3E369-923D-4830-BF2D-855A4ADC8077}" type="slidenum">
              <a:rPr lang="da-DK" smtClean="0"/>
              <a:t>‹nr.›</a:t>
            </a:fld>
            <a:endParaRPr lang="da-DK"/>
          </a:p>
        </p:txBody>
      </p:sp>
    </p:spTree>
    <p:extLst>
      <p:ext uri="{BB962C8B-B14F-4D97-AF65-F5344CB8AC3E}">
        <p14:creationId xmlns:p14="http://schemas.microsoft.com/office/powerpoint/2010/main" val="1916896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D96C66F2-F9A8-4D5B-B792-C01EBF5C5311}" type="datetimeFigureOut">
              <a:rPr lang="da-DK" smtClean="0"/>
              <a:t>07-11-2022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2D3E369-923D-4830-BF2D-855A4ADC8077}" type="slidenum">
              <a:rPr lang="da-DK" smtClean="0"/>
              <a:t>‹nr.›</a:t>
            </a:fld>
            <a:endParaRPr lang="da-DK"/>
          </a:p>
        </p:txBody>
      </p:sp>
    </p:spTree>
    <p:extLst>
      <p:ext uri="{BB962C8B-B14F-4D97-AF65-F5344CB8AC3E}">
        <p14:creationId xmlns:p14="http://schemas.microsoft.com/office/powerpoint/2010/main" val="274741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6C66F2-F9A8-4D5B-B792-C01EBF5C5311}" type="datetimeFigureOut">
              <a:rPr lang="da-DK" smtClean="0"/>
              <a:t>07-11-2022</a:t>
            </a:fld>
            <a:endParaRPr lang="da-D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9" name="Billede 8">
            <a:extLst>
              <a:ext uri="{FF2B5EF4-FFF2-40B4-BE49-F238E27FC236}">
                <a16:creationId xmlns:a16="http://schemas.microsoft.com/office/drawing/2014/main" id="{65D8FE5E-AC20-4F71-B203-51BDCB39DF4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447333" y="5888521"/>
            <a:ext cx="1239467" cy="832955"/>
          </a:xfrm>
          <a:prstGeom prst="rect">
            <a:avLst/>
          </a:prstGeom>
        </p:spPr>
      </p:pic>
    </p:spTree>
    <p:extLst>
      <p:ext uri="{BB962C8B-B14F-4D97-AF65-F5344CB8AC3E}">
        <p14:creationId xmlns:p14="http://schemas.microsoft.com/office/powerpoint/2010/main" val="2926144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9"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7FF1BB-85B0-205E-10EA-6E4D59A9078D}"/>
              </a:ext>
            </a:extLst>
          </p:cNvPr>
          <p:cNvSpPr>
            <a:spLocks noGrp="1"/>
          </p:cNvSpPr>
          <p:nvPr>
            <p:ph type="title"/>
          </p:nvPr>
        </p:nvSpPr>
        <p:spPr>
          <a:xfrm>
            <a:off x="487836" y="4559523"/>
            <a:ext cx="8176104" cy="1236440"/>
          </a:xfrm>
          <a:noFill/>
        </p:spPr>
        <p:txBody>
          <a:bodyPr vert="horz" lIns="91440" tIns="45720" rIns="91440" bIns="45720" rtlCol="0" anchor="b">
            <a:normAutofit/>
          </a:bodyPr>
          <a:lstStyle/>
          <a:p>
            <a:pPr algn="ctr"/>
            <a:r>
              <a:rPr lang="en-US" sz="2700" b="1" dirty="0" err="1">
                <a:latin typeface="Arial" panose="020B0604020202020204" pitchFamily="34" charset="0"/>
                <a:cs typeface="Arial" panose="020B0604020202020204" pitchFamily="34" charset="0"/>
              </a:rPr>
              <a:t>Borgermøde</a:t>
            </a:r>
            <a:r>
              <a:rPr lang="en-US" sz="2700" b="1" dirty="0">
                <a:latin typeface="Arial" panose="020B0604020202020204" pitchFamily="34" charset="0"/>
                <a:cs typeface="Arial" panose="020B0604020202020204" pitchFamily="34" charset="0"/>
              </a:rPr>
              <a:t> </a:t>
            </a:r>
            <a:br>
              <a:rPr lang="en-US" sz="2700" b="1" dirty="0">
                <a:latin typeface="Arial" panose="020B0604020202020204" pitchFamily="34" charset="0"/>
                <a:cs typeface="Arial" panose="020B0604020202020204" pitchFamily="34" charset="0"/>
              </a:rPr>
            </a:br>
            <a:r>
              <a:rPr lang="en-US" sz="2700" b="1" dirty="0" err="1">
                <a:latin typeface="Arial" panose="020B0604020202020204" pitchFamily="34" charset="0"/>
                <a:cs typeface="Arial" panose="020B0604020202020204" pitchFamily="34" charset="0"/>
              </a:rPr>
              <a:t>Vordingborg</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Kommunale</a:t>
            </a:r>
            <a:r>
              <a:rPr lang="en-US" sz="2700" b="1" dirty="0">
                <a:latin typeface="Arial" panose="020B0604020202020204" pitchFamily="34" charset="0"/>
                <a:cs typeface="Arial" panose="020B0604020202020204" pitchFamily="34" charset="0"/>
              </a:rPr>
              <a:t> Havne</a:t>
            </a:r>
            <a:br>
              <a:rPr lang="en-US" sz="2700" b="1" dirty="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7. November 2022</a:t>
            </a:r>
          </a:p>
        </p:txBody>
      </p:sp>
      <p:pic>
        <p:nvPicPr>
          <p:cNvPr id="12" name="Billede 11" descr="Et billede, der indeholder himmel, græs, natur, vand&#10;&#10;Automatisk genereret beskrivelse">
            <a:extLst>
              <a:ext uri="{FF2B5EF4-FFF2-40B4-BE49-F238E27FC236}">
                <a16:creationId xmlns:a16="http://schemas.microsoft.com/office/drawing/2014/main" id="{53600E55-09E0-CCA1-A941-1D5EBE43F4EC}"/>
              </a:ext>
            </a:extLst>
          </p:cNvPr>
          <p:cNvPicPr>
            <a:picLocks noChangeAspect="1"/>
          </p:cNvPicPr>
          <p:nvPr/>
        </p:nvPicPr>
        <p:blipFill rotWithShape="1">
          <a:blip r:embed="rId3">
            <a:extLst>
              <a:ext uri="{28A0092B-C50C-407E-A947-70E740481C1C}">
                <a14:useLocalDpi xmlns:a14="http://schemas.microsoft.com/office/drawing/2010/main" val="0"/>
              </a:ext>
            </a:extLst>
          </a:blip>
          <a:srcRect t="556" b="17020"/>
          <a:stretch/>
        </p:blipFill>
        <p:spPr>
          <a:xfrm>
            <a:off x="20" y="1"/>
            <a:ext cx="9143979" cy="4239482"/>
          </a:xfrm>
          <a:prstGeom prst="rect">
            <a:avLst/>
          </a:prstGeom>
        </p:spPr>
      </p:pic>
    </p:spTree>
    <p:extLst>
      <p:ext uri="{BB962C8B-B14F-4D97-AF65-F5344CB8AC3E}">
        <p14:creationId xmlns:p14="http://schemas.microsoft.com/office/powerpoint/2010/main" val="314316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lede 6" descr="Et billede, der indeholder båd, udendørs, himmel, vand&#10;&#10;Automatisk genereret beskrivelse">
            <a:extLst>
              <a:ext uri="{FF2B5EF4-FFF2-40B4-BE49-F238E27FC236}">
                <a16:creationId xmlns:a16="http://schemas.microsoft.com/office/drawing/2014/main" id="{10C1D6CF-6F1C-488D-8ACE-FC1195F169FA}"/>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9291" r="2043"/>
          <a:stretch/>
        </p:blipFill>
        <p:spPr>
          <a:xfrm>
            <a:off x="0" y="1"/>
            <a:ext cx="9143980" cy="6857999"/>
          </a:xfrm>
          <a:prstGeom prst="rect">
            <a:avLst/>
          </a:prstGeom>
        </p:spPr>
      </p:pic>
      <p:sp>
        <p:nvSpPr>
          <p:cNvPr id="2" name="Titel 1">
            <a:extLst>
              <a:ext uri="{FF2B5EF4-FFF2-40B4-BE49-F238E27FC236}">
                <a16:creationId xmlns:a16="http://schemas.microsoft.com/office/drawing/2014/main" id="{9D883A27-F67D-4BB9-A42C-5CA6095CE0CC}"/>
              </a:ext>
            </a:extLst>
          </p:cNvPr>
          <p:cNvSpPr>
            <a:spLocks noGrp="1"/>
          </p:cNvSpPr>
          <p:nvPr>
            <p:ph type="title"/>
          </p:nvPr>
        </p:nvSpPr>
        <p:spPr>
          <a:xfrm>
            <a:off x="352219" y="2698548"/>
            <a:ext cx="8559383" cy="1794954"/>
          </a:xfrm>
        </p:spPr>
        <p:txBody>
          <a:bodyPr vert="horz" lIns="91440" tIns="45720" rIns="91440" bIns="45720" rtlCol="0" anchor="ctr">
            <a:noAutofit/>
          </a:bodyPr>
          <a:lstStyle/>
          <a:p>
            <a:pPr algn="ctr"/>
            <a:endParaRPr lang="en-US" sz="2800" dirty="0">
              <a:solidFill>
                <a:srgbClr val="FFFFFF"/>
              </a:solidFill>
              <a:latin typeface="Arial" panose="020B0604020202020204" pitchFamily="34" charset="0"/>
              <a:cs typeface="Arial" panose="020B0604020202020204" pitchFamily="34" charset="0"/>
            </a:endParaRPr>
          </a:p>
          <a:p>
            <a:r>
              <a:rPr lang="en-US" sz="3600" b="1" dirty="0">
                <a:solidFill>
                  <a:srgbClr val="FFFFFF"/>
                </a:solidFill>
                <a:latin typeface="Arial" panose="020B0604020202020204" pitchFamily="34" charset="0"/>
                <a:cs typeface="Arial" panose="020B0604020202020204" pitchFamily="34" charset="0"/>
              </a:rPr>
              <a:t>Mange nye </a:t>
            </a:r>
            <a:r>
              <a:rPr lang="en-US" sz="3600" b="1" dirty="0" err="1">
                <a:solidFill>
                  <a:srgbClr val="FFFFFF"/>
                </a:solidFill>
                <a:latin typeface="Arial" panose="020B0604020202020204" pitchFamily="34" charset="0"/>
                <a:cs typeface="Arial" panose="020B0604020202020204" pitchFamily="34" charset="0"/>
              </a:rPr>
              <a:t>bådejere</a:t>
            </a:r>
            <a:r>
              <a:rPr lang="en-US" sz="3600" b="1" dirty="0">
                <a:solidFill>
                  <a:srgbClr val="FFFFFF"/>
                </a:solidFill>
                <a:latin typeface="Arial" panose="020B0604020202020204" pitchFamily="34" charset="0"/>
                <a:cs typeface="Arial" panose="020B0604020202020204" pitchFamily="34" charset="0"/>
              </a:rPr>
              <a:t>- </a:t>
            </a:r>
            <a:r>
              <a:rPr lang="en-US" sz="3600" b="1" dirty="0" err="1">
                <a:latin typeface="Arial" panose="020B0604020202020204" pitchFamily="34" charset="0"/>
                <a:ea typeface="+mj-ea"/>
                <a:cs typeface="Arial" panose="020B0604020202020204" pitchFamily="34" charset="0"/>
              </a:rPr>
              <a:t>Generationsskiftet</a:t>
            </a:r>
            <a:r>
              <a:rPr lang="en-US" sz="3600" b="1" dirty="0">
                <a:latin typeface="Arial" panose="020B0604020202020204" pitchFamily="34" charset="0"/>
                <a:ea typeface="+mj-ea"/>
                <a:cs typeface="Arial" panose="020B0604020202020204" pitchFamily="34" charset="0"/>
              </a:rPr>
              <a:t> </a:t>
            </a:r>
            <a:r>
              <a:rPr lang="en-US" sz="3600" b="1" dirty="0" err="1">
                <a:latin typeface="Arial" panose="020B0604020202020204" pitchFamily="34" charset="0"/>
                <a:cs typeface="Arial" panose="020B0604020202020204" pitchFamily="34" charset="0"/>
              </a:rPr>
              <a:t>endelig</a:t>
            </a:r>
            <a:r>
              <a:rPr lang="en-US" sz="3600" b="1" dirty="0">
                <a:latin typeface="Arial" panose="020B0604020202020204" pitchFamily="34" charset="0"/>
                <a:cs typeface="Arial" panose="020B0604020202020204" pitchFamily="34" charset="0"/>
              </a:rPr>
              <a:t> i</a:t>
            </a:r>
            <a:r>
              <a:rPr lang="en-US" sz="3600" b="1" dirty="0">
                <a:latin typeface="Arial" panose="020B0604020202020204" pitchFamily="34" charset="0"/>
                <a:ea typeface="+mj-ea"/>
                <a:cs typeface="Arial" panose="020B0604020202020204" pitchFamily="34" charset="0"/>
              </a:rPr>
              <a:t> gang </a:t>
            </a:r>
            <a:endParaRPr lang="en-US" sz="3600" b="1" dirty="0">
              <a:solidFill>
                <a:srgbClr val="FFFFFF"/>
              </a:solidFill>
              <a:latin typeface="Arial" panose="020B0604020202020204" pitchFamily="34" charset="0"/>
              <a:cs typeface="Arial" panose="020B0604020202020204" pitchFamily="34" charset="0"/>
            </a:endParaRPr>
          </a:p>
          <a:p>
            <a:pPr>
              <a:lnSpc>
                <a:spcPct val="100000"/>
              </a:lnSpc>
            </a:pPr>
            <a:endParaRPr lang="en-US" sz="2800" b="1" dirty="0">
              <a:solidFill>
                <a:srgbClr val="FFFFFF"/>
              </a:solidFill>
            </a:endParaRPr>
          </a:p>
          <a:p>
            <a:pPr>
              <a:lnSpc>
                <a:spcPct val="100000"/>
              </a:lnSpc>
            </a:pPr>
            <a:r>
              <a:rPr lang="en-US" sz="2800" b="1" dirty="0" err="1">
                <a:solidFill>
                  <a:srgbClr val="FFFFFF"/>
                </a:solidFill>
                <a:latin typeface="Arial" panose="020B0604020202020204" pitchFamily="34" charset="0"/>
                <a:cs typeface="Arial" panose="020B0604020202020204" pitchFamily="34" charset="0"/>
              </a:rPr>
              <a:t>Nysejlere</a:t>
            </a:r>
            <a:r>
              <a:rPr lang="en-US" sz="2800" b="1" dirty="0">
                <a:solidFill>
                  <a:srgbClr val="FFFFFF"/>
                </a:solidFill>
                <a:latin typeface="Arial" panose="020B0604020202020204" pitchFamily="34" charset="0"/>
                <a:cs typeface="Arial" panose="020B0604020202020204" pitchFamily="34" charset="0"/>
              </a:rPr>
              <a:t> – starter </a:t>
            </a:r>
            <a:r>
              <a:rPr lang="en-US" sz="2800" b="1" dirty="0" err="1">
                <a:solidFill>
                  <a:srgbClr val="FFFFFF"/>
                </a:solidFill>
                <a:latin typeface="Arial" panose="020B0604020202020204" pitchFamily="34" charset="0"/>
                <a:cs typeface="Arial" panose="020B0604020202020204" pitchFamily="34" charset="0"/>
              </a:rPr>
              <a:t>i</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stor</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båd</a:t>
            </a:r>
            <a:r>
              <a:rPr lang="en-US" sz="2800" b="1" dirty="0">
                <a:solidFill>
                  <a:srgbClr val="FFFFFF"/>
                </a:solidFill>
                <a:latin typeface="Arial" panose="020B0604020202020204" pitchFamily="34" charset="0"/>
                <a:cs typeface="Arial" panose="020B0604020202020204" pitchFamily="34" charset="0"/>
              </a:rPr>
              <a:t> </a:t>
            </a:r>
            <a:br>
              <a:rPr lang="en-US" sz="2800" b="1" dirty="0">
                <a:solidFill>
                  <a:srgbClr val="FFFFFF"/>
                </a:solidFill>
                <a:latin typeface="Arial" panose="020B0604020202020204" pitchFamily="34" charset="0"/>
                <a:cs typeface="Arial" panose="020B0604020202020204" pitchFamily="34" charset="0"/>
              </a:rPr>
            </a:br>
            <a:r>
              <a:rPr lang="en-US" sz="2800" b="1" dirty="0" err="1">
                <a:solidFill>
                  <a:srgbClr val="FFFFFF"/>
                </a:solidFill>
                <a:latin typeface="Arial" panose="020B0604020202020204" pitchFamily="34" charset="0"/>
                <a:cs typeface="Arial" panose="020B0604020202020204" pitchFamily="34" charset="0"/>
              </a:rPr>
              <a:t>Udfordringer</a:t>
            </a:r>
            <a:r>
              <a:rPr lang="en-US" sz="2800" b="1" dirty="0">
                <a:solidFill>
                  <a:srgbClr val="FFFFFF"/>
                </a:solidFill>
                <a:latin typeface="Arial" panose="020B0604020202020204" pitchFamily="34" charset="0"/>
                <a:cs typeface="Arial" panose="020B0604020202020204" pitchFamily="34" charset="0"/>
              </a:rPr>
              <a:t> / </a:t>
            </a:r>
            <a:r>
              <a:rPr lang="en-US" sz="2800" b="1" dirty="0" err="1">
                <a:solidFill>
                  <a:srgbClr val="FFFFFF"/>
                </a:solidFill>
                <a:latin typeface="Arial" panose="020B0604020202020204" pitchFamily="34" charset="0"/>
                <a:cs typeface="Arial" panose="020B0604020202020204" pitchFamily="34" charset="0"/>
              </a:rPr>
              <a:t>usikkerhed</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ift</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havnemanøvre</a:t>
            </a:r>
            <a:br>
              <a:rPr lang="en-US" sz="2800" b="1" dirty="0">
                <a:solidFill>
                  <a:srgbClr val="FFFFFF"/>
                </a:solidFill>
                <a:latin typeface="Arial" panose="020B0604020202020204" pitchFamily="34" charset="0"/>
                <a:cs typeface="Arial" panose="020B0604020202020204" pitchFamily="34" charset="0"/>
              </a:rPr>
            </a:br>
            <a:r>
              <a:rPr lang="en-US" sz="2800" b="1" dirty="0">
                <a:solidFill>
                  <a:srgbClr val="FFFFFF"/>
                </a:solidFill>
                <a:latin typeface="Arial" panose="020B0604020202020204" pitchFamily="34" charset="0"/>
                <a:cs typeface="Arial" panose="020B0604020202020204" pitchFamily="34" charset="0"/>
              </a:rPr>
              <a:t>Mange </a:t>
            </a:r>
            <a:r>
              <a:rPr lang="en-US" sz="2800" b="1" dirty="0" err="1">
                <a:solidFill>
                  <a:srgbClr val="FFFFFF"/>
                </a:solidFill>
                <a:latin typeface="Arial" panose="020B0604020202020204" pitchFamily="34" charset="0"/>
                <a:cs typeface="Arial" panose="020B0604020202020204" pitchFamily="34" charset="0"/>
              </a:rPr>
              <a:t>opkald</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til</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havnen</a:t>
            </a:r>
            <a:r>
              <a:rPr lang="en-US" sz="2800" b="1" dirty="0">
                <a:solidFill>
                  <a:srgbClr val="FFFFFF"/>
                </a:solidFill>
                <a:latin typeface="Arial" panose="020B0604020202020204" pitchFamily="34" charset="0"/>
                <a:cs typeface="Arial" panose="020B0604020202020204" pitchFamily="34" charset="0"/>
              </a:rPr>
              <a:t> – er der </a:t>
            </a:r>
            <a:r>
              <a:rPr lang="en-US" sz="2800" b="1" dirty="0" err="1">
                <a:solidFill>
                  <a:srgbClr val="FFFFFF"/>
                </a:solidFill>
                <a:latin typeface="Arial" panose="020B0604020202020204" pitchFamily="34" charset="0"/>
                <a:cs typeface="Arial" panose="020B0604020202020204" pitchFamily="34" charset="0"/>
              </a:rPr>
              <a:t>plads</a:t>
            </a:r>
            <a:r>
              <a:rPr lang="en-US" sz="2800" b="1" dirty="0">
                <a:solidFill>
                  <a:srgbClr val="FFFFFF"/>
                </a:solidFill>
                <a:latin typeface="Arial" panose="020B0604020202020204" pitchFamily="34" charset="0"/>
                <a:cs typeface="Arial" panose="020B0604020202020204" pitchFamily="34" charset="0"/>
              </a:rPr>
              <a:t>? </a:t>
            </a:r>
            <a:br>
              <a:rPr lang="en-US" sz="2800" b="1" dirty="0">
                <a:solidFill>
                  <a:srgbClr val="FFFFFF"/>
                </a:solidFill>
                <a:latin typeface="Arial" panose="020B0604020202020204" pitchFamily="34" charset="0"/>
                <a:cs typeface="Arial" panose="020B0604020202020204" pitchFamily="34" charset="0"/>
              </a:rPr>
            </a:br>
            <a:br>
              <a:rPr lang="en-US" sz="2800" b="1" dirty="0">
                <a:solidFill>
                  <a:srgbClr val="FFFFFF"/>
                </a:solidFill>
                <a:latin typeface="Arial" panose="020B0604020202020204" pitchFamily="34" charset="0"/>
                <a:cs typeface="Arial" panose="020B0604020202020204" pitchFamily="34" charset="0"/>
              </a:rPr>
            </a:br>
            <a:br>
              <a:rPr lang="en-US" sz="2800" b="1" dirty="0">
                <a:solidFill>
                  <a:srgbClr val="FFFFFF"/>
                </a:solidFill>
                <a:latin typeface="Arial" panose="020B0604020202020204" pitchFamily="34" charset="0"/>
                <a:cs typeface="Arial" panose="020B0604020202020204" pitchFamily="34" charset="0"/>
              </a:rPr>
            </a:br>
            <a:br>
              <a:rPr lang="en-US" sz="2800" b="1" dirty="0">
                <a:solidFill>
                  <a:srgbClr val="FFFFFF"/>
                </a:solidFill>
              </a:rPr>
            </a:br>
            <a:br>
              <a:rPr lang="en-US" sz="2800" b="1" dirty="0">
                <a:solidFill>
                  <a:srgbClr val="FFFFFF"/>
                </a:solidFill>
              </a:rPr>
            </a:br>
            <a:endParaRPr lang="en-US" sz="2800" b="1" dirty="0">
              <a:solidFill>
                <a:srgbClr val="FFFFFF"/>
              </a:solidFill>
            </a:endParaRPr>
          </a:p>
          <a:p>
            <a:pPr algn="ctr"/>
            <a:endParaRPr lang="en-US" sz="2800" dirty="0">
              <a:solidFill>
                <a:srgbClr val="FFFFFF"/>
              </a:solidFill>
            </a:endParaRPr>
          </a:p>
          <a:p>
            <a:pPr algn="ctr"/>
            <a:r>
              <a:rPr lang="en-US" sz="2800" dirty="0">
                <a:solidFill>
                  <a:srgbClr val="FFFFFF"/>
                </a:solidFill>
              </a:rPr>
              <a:t> </a:t>
            </a:r>
          </a:p>
          <a:p>
            <a:pPr algn="ctr"/>
            <a:endParaRPr lang="en-US" sz="2800" dirty="0">
              <a:solidFill>
                <a:srgbClr val="FFFFFF"/>
              </a:solidFill>
            </a:endParaRPr>
          </a:p>
          <a:p>
            <a:pPr algn="ctr"/>
            <a:endParaRPr lang="en-US" sz="2800" dirty="0">
              <a:solidFill>
                <a:srgbClr val="FFFFFF"/>
              </a:solidFill>
            </a:endParaRPr>
          </a:p>
        </p:txBody>
      </p:sp>
      <p:sp>
        <p:nvSpPr>
          <p:cNvPr id="8" name="Tekstfelt 7">
            <a:extLst>
              <a:ext uri="{FF2B5EF4-FFF2-40B4-BE49-F238E27FC236}">
                <a16:creationId xmlns:a16="http://schemas.microsoft.com/office/drawing/2014/main" id="{B4308992-9F97-4B81-A52E-3E6F1060A978}"/>
              </a:ext>
            </a:extLst>
          </p:cNvPr>
          <p:cNvSpPr txBox="1"/>
          <p:nvPr/>
        </p:nvSpPr>
        <p:spPr>
          <a:xfrm>
            <a:off x="352219" y="3547167"/>
            <a:ext cx="8214609" cy="2462213"/>
          </a:xfrm>
          <a:prstGeom prst="rect">
            <a:avLst/>
          </a:prstGeom>
          <a:noFill/>
        </p:spPr>
        <p:txBody>
          <a:bodyPr wrap="square" rtlCol="0">
            <a:spAutoFit/>
          </a:bodyPr>
          <a:lstStyle/>
          <a:p>
            <a:r>
              <a:rPr lang="en-US" sz="2800" b="1" dirty="0" err="1">
                <a:solidFill>
                  <a:srgbClr val="FFFFFF"/>
                </a:solidFill>
                <a:latin typeface="Arial" panose="020B0604020202020204" pitchFamily="34" charset="0"/>
                <a:ea typeface="+mj-ea"/>
                <a:cs typeface="Arial" panose="020B0604020202020204" pitchFamily="34" charset="0"/>
              </a:rPr>
              <a:t>Hvordan</a:t>
            </a:r>
            <a:r>
              <a:rPr lang="en-US" sz="2800" b="1" dirty="0">
                <a:solidFill>
                  <a:srgbClr val="FFFFFF"/>
                </a:solidFill>
                <a:latin typeface="Arial" panose="020B0604020202020204" pitchFamily="34" charset="0"/>
                <a:ea typeface="+mj-ea"/>
                <a:cs typeface="Arial" panose="020B0604020202020204" pitchFamily="34" charset="0"/>
              </a:rPr>
              <a:t> </a:t>
            </a:r>
            <a:r>
              <a:rPr lang="en-US" sz="2800" b="1" dirty="0" err="1">
                <a:solidFill>
                  <a:srgbClr val="FFFFFF"/>
                </a:solidFill>
                <a:latin typeface="Arial" panose="020B0604020202020204" pitchFamily="34" charset="0"/>
                <a:ea typeface="+mj-ea"/>
                <a:cs typeface="Arial" panose="020B0604020202020204" pitchFamily="34" charset="0"/>
              </a:rPr>
              <a:t>fastholder</a:t>
            </a:r>
            <a:r>
              <a:rPr lang="en-US" sz="2800" b="1" dirty="0">
                <a:solidFill>
                  <a:srgbClr val="FFFFFF"/>
                </a:solidFill>
                <a:latin typeface="Arial" panose="020B0604020202020204" pitchFamily="34" charset="0"/>
                <a:ea typeface="+mj-ea"/>
                <a:cs typeface="Arial" panose="020B0604020202020204" pitchFamily="34" charset="0"/>
              </a:rPr>
              <a:t> vi de nye? </a:t>
            </a:r>
            <a:br>
              <a:rPr lang="en-US" sz="2800" b="1" dirty="0">
                <a:solidFill>
                  <a:srgbClr val="FFFFFF"/>
                </a:solidFill>
                <a:latin typeface="Arial" panose="020B0604020202020204" pitchFamily="34" charset="0"/>
                <a:cs typeface="Arial" panose="020B0604020202020204" pitchFamily="34" charset="0"/>
              </a:rPr>
            </a:br>
            <a:r>
              <a:rPr lang="en-US" sz="2800" b="1" dirty="0">
                <a:solidFill>
                  <a:srgbClr val="FFFFFF"/>
                </a:solidFill>
                <a:latin typeface="Arial" panose="020B0604020202020204" pitchFamily="34" charset="0"/>
                <a:cs typeface="Arial" panose="020B0604020202020204" pitchFamily="34" charset="0"/>
              </a:rPr>
              <a:t>De er </a:t>
            </a:r>
            <a:r>
              <a:rPr lang="en-US" sz="2800" b="1" dirty="0" err="1">
                <a:solidFill>
                  <a:srgbClr val="FFFFFF"/>
                </a:solidFill>
                <a:latin typeface="Arial" panose="020B0604020202020204" pitchFamily="34" charset="0"/>
                <a:cs typeface="Arial" panose="020B0604020202020204" pitchFamily="34" charset="0"/>
              </a:rPr>
              <a:t>kommet</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af</a:t>
            </a:r>
            <a:r>
              <a:rPr lang="en-US" sz="2800" b="1" dirty="0">
                <a:solidFill>
                  <a:srgbClr val="FFFFFF"/>
                </a:solidFill>
                <a:latin typeface="Arial" panose="020B0604020202020204" pitchFamily="34" charset="0"/>
                <a:cs typeface="Arial" panose="020B0604020202020204" pitchFamily="34" charset="0"/>
              </a:rPr>
              <a:t> sig </a:t>
            </a:r>
            <a:r>
              <a:rPr lang="en-US" sz="2800" b="1" dirty="0" err="1">
                <a:solidFill>
                  <a:srgbClr val="FFFFFF"/>
                </a:solidFill>
                <a:latin typeface="Arial" panose="020B0604020202020204" pitchFamily="34" charset="0"/>
                <a:cs typeface="Arial" panose="020B0604020202020204" pitchFamily="34" charset="0"/>
              </a:rPr>
              <a:t>selv</a:t>
            </a:r>
            <a:r>
              <a:rPr lang="en-US" sz="2800" b="1" dirty="0">
                <a:solidFill>
                  <a:srgbClr val="FFFFFF"/>
                </a:solidFill>
                <a:latin typeface="Arial" panose="020B0604020202020204" pitchFamily="34" charset="0"/>
                <a:cs typeface="Arial" panose="020B0604020202020204" pitchFamily="34" charset="0"/>
              </a:rPr>
              <a:t> – er de her </a:t>
            </a:r>
            <a:r>
              <a:rPr lang="en-US" sz="2800" b="1" dirty="0" err="1">
                <a:solidFill>
                  <a:srgbClr val="FFFFFF"/>
                </a:solidFill>
                <a:latin typeface="Arial" panose="020B0604020202020204" pitchFamily="34" charset="0"/>
                <a:cs typeface="Arial" panose="020B0604020202020204" pitchFamily="34" charset="0"/>
              </a:rPr>
              <a:t>også</a:t>
            </a:r>
            <a:r>
              <a:rPr lang="en-US" sz="2800" b="1" dirty="0">
                <a:solidFill>
                  <a:srgbClr val="FFFFFF"/>
                </a:solidFill>
                <a:latin typeface="Arial" panose="020B0604020202020204" pitchFamily="34" charset="0"/>
                <a:cs typeface="Arial" panose="020B0604020202020204" pitchFamily="34" charset="0"/>
              </a:rPr>
              <a:t> om 2-3 </a:t>
            </a:r>
            <a:r>
              <a:rPr lang="en-US" sz="2800" b="1" dirty="0" err="1">
                <a:solidFill>
                  <a:srgbClr val="FFFFFF"/>
                </a:solidFill>
                <a:latin typeface="Arial" panose="020B0604020202020204" pitchFamily="34" charset="0"/>
                <a:cs typeface="Arial" panose="020B0604020202020204" pitchFamily="34" charset="0"/>
              </a:rPr>
              <a:t>år</a:t>
            </a:r>
            <a:r>
              <a:rPr lang="en-US" sz="2800" b="1" dirty="0">
                <a:solidFill>
                  <a:srgbClr val="FFFFFF"/>
                </a:solidFill>
                <a:latin typeface="Arial" panose="020B0604020202020204" pitchFamily="34" charset="0"/>
                <a:cs typeface="Arial" panose="020B0604020202020204" pitchFamily="34" charset="0"/>
              </a:rPr>
              <a:t>? </a:t>
            </a:r>
            <a:br>
              <a:rPr lang="en-US" sz="2800" b="1" dirty="0">
                <a:solidFill>
                  <a:srgbClr val="FFFFFF"/>
                </a:solidFill>
                <a:latin typeface="Arial" panose="020B0604020202020204" pitchFamily="34" charset="0"/>
                <a:cs typeface="Arial" panose="020B0604020202020204" pitchFamily="34" charset="0"/>
              </a:rPr>
            </a:br>
            <a:br>
              <a:rPr lang="en-US" sz="1400" b="1" dirty="0">
                <a:solidFill>
                  <a:srgbClr val="FFFFFF"/>
                </a:solidFill>
                <a:latin typeface="Arial" panose="020B0604020202020204" pitchFamily="34" charset="0"/>
                <a:cs typeface="Arial" panose="020B0604020202020204" pitchFamily="34" charset="0"/>
              </a:rPr>
            </a:br>
            <a:r>
              <a:rPr lang="en-US" sz="2800" b="1" dirty="0">
                <a:solidFill>
                  <a:srgbClr val="FFFFFF"/>
                </a:solidFill>
                <a:latin typeface="Arial" panose="020B0604020202020204" pitchFamily="34" charset="0"/>
                <a:cs typeface="Arial" panose="020B0604020202020204" pitchFamily="34" charset="0"/>
              </a:rPr>
              <a:t>Vi </a:t>
            </a:r>
            <a:r>
              <a:rPr lang="en-US" sz="2800" b="1" dirty="0" err="1">
                <a:solidFill>
                  <a:srgbClr val="FFFFFF"/>
                </a:solidFill>
                <a:latin typeface="Arial" panose="020B0604020202020204" pitchFamily="34" charset="0"/>
                <a:cs typeface="Arial" panose="020B0604020202020204" pitchFamily="34" charset="0"/>
              </a:rPr>
              <a:t>skylder</a:t>
            </a:r>
            <a:r>
              <a:rPr lang="en-US" sz="2800" b="1" dirty="0">
                <a:solidFill>
                  <a:srgbClr val="FFFFFF"/>
                </a:solidFill>
                <a:latin typeface="Arial" panose="020B0604020202020204" pitchFamily="34" charset="0"/>
                <a:cs typeface="Arial" panose="020B0604020202020204" pitchFamily="34" charset="0"/>
              </a:rPr>
              <a:t>, at </a:t>
            </a:r>
            <a:r>
              <a:rPr lang="en-US" sz="2800" b="1" dirty="0" err="1">
                <a:solidFill>
                  <a:srgbClr val="FFFFFF"/>
                </a:solidFill>
                <a:latin typeface="Arial" panose="020B0604020202020204" pitchFamily="34" charset="0"/>
                <a:cs typeface="Arial" panose="020B0604020202020204" pitchFamily="34" charset="0"/>
              </a:rPr>
              <a:t>hjælpe</a:t>
            </a:r>
            <a:r>
              <a:rPr lang="en-US" sz="2800" b="1" dirty="0">
                <a:solidFill>
                  <a:srgbClr val="FFFFFF"/>
                </a:solidFill>
                <a:latin typeface="Arial" panose="020B0604020202020204" pitchFamily="34" charset="0"/>
                <a:cs typeface="Arial" panose="020B0604020202020204" pitchFamily="34" charset="0"/>
              </a:rPr>
              <a:t> dem </a:t>
            </a:r>
            <a:r>
              <a:rPr lang="en-US" sz="2800" b="1" dirty="0" err="1">
                <a:solidFill>
                  <a:srgbClr val="FFFFFF"/>
                </a:solidFill>
                <a:latin typeface="Arial" panose="020B0604020202020204" pitchFamily="34" charset="0"/>
                <a:cs typeface="Arial" panose="020B0604020202020204" pitchFamily="34" charset="0"/>
              </a:rPr>
              <a:t>godt</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på</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vej</a:t>
            </a:r>
            <a:r>
              <a:rPr lang="en-US" sz="2800" b="1" dirty="0">
                <a:solidFill>
                  <a:srgbClr val="FFFFFF"/>
                </a:solidFill>
                <a:latin typeface="Arial" panose="020B0604020202020204" pitchFamily="34" charset="0"/>
                <a:cs typeface="Arial" panose="020B0604020202020204" pitchFamily="34" charset="0"/>
              </a:rPr>
              <a:t> – </a:t>
            </a:r>
            <a:r>
              <a:rPr lang="en-US" sz="2800" b="1" dirty="0" err="1">
                <a:solidFill>
                  <a:srgbClr val="FFFFFF"/>
                </a:solidFill>
                <a:latin typeface="Arial" panose="020B0604020202020204" pitchFamily="34" charset="0"/>
                <a:cs typeface="Arial" panose="020B0604020202020204" pitchFamily="34" charset="0"/>
              </a:rPr>
              <a:t>stort</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behov</a:t>
            </a:r>
            <a:r>
              <a:rPr lang="en-US" sz="2800" b="1" dirty="0">
                <a:solidFill>
                  <a:srgbClr val="FFFFFF"/>
                </a:solidFill>
                <a:latin typeface="Arial" panose="020B0604020202020204" pitchFamily="34" charset="0"/>
                <a:cs typeface="Arial" panose="020B0604020202020204" pitchFamily="34" charset="0"/>
              </a:rPr>
              <a:t> for information </a:t>
            </a:r>
            <a:r>
              <a:rPr lang="en-US" sz="2800" b="1" dirty="0" err="1">
                <a:solidFill>
                  <a:srgbClr val="FFFFFF"/>
                </a:solidFill>
                <a:latin typeface="Arial" panose="020B0604020202020204" pitchFamily="34" charset="0"/>
                <a:cs typeface="Arial" panose="020B0604020202020204" pitchFamily="34" charset="0"/>
              </a:rPr>
              <a:t>og</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planlægning</a:t>
            </a:r>
            <a:endParaRPr lang="da-DK"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39500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96BA00-9C95-C5C2-041F-5F8F0BAD6FCD}"/>
              </a:ext>
            </a:extLst>
          </p:cNvPr>
          <p:cNvSpPr>
            <a:spLocks noGrp="1"/>
          </p:cNvSpPr>
          <p:nvPr>
            <p:ph type="title"/>
          </p:nvPr>
        </p:nvSpPr>
        <p:spPr>
          <a:xfrm>
            <a:off x="727100" y="2670846"/>
            <a:ext cx="3047281" cy="2487750"/>
          </a:xfrm>
          <a:noFill/>
        </p:spPr>
        <p:txBody>
          <a:bodyPr vert="horz" lIns="91440" tIns="45720" rIns="91440" bIns="45720" rtlCol="0" anchor="b">
            <a:normAutofit fontScale="90000"/>
          </a:bodyPr>
          <a:lstStyle/>
          <a:p>
            <a:br>
              <a:rPr lang="en-US" sz="2800" b="1" dirty="0"/>
            </a:br>
            <a:br>
              <a:rPr lang="en-US" sz="2800" b="1" dirty="0"/>
            </a:br>
            <a:br>
              <a:rPr lang="en-US" sz="2800" b="1" dirty="0"/>
            </a:br>
            <a:br>
              <a:rPr lang="en-US" sz="2800" b="1" dirty="0"/>
            </a:b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a:t>
            </a:r>
            <a:r>
              <a:rPr lang="en-US" sz="3600" b="1" dirty="0" err="1">
                <a:latin typeface="Arial" panose="020B0604020202020204" pitchFamily="34" charset="0"/>
                <a:cs typeface="Arial" panose="020B0604020202020204" pitchFamily="34" charset="0"/>
              </a:rPr>
              <a:t>Godt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sømandsskab</a:t>
            </a:r>
            <a:r>
              <a:rPr lang="en-US" sz="3600" b="1" dirty="0">
                <a:latin typeface="Arial" panose="020B0604020202020204" pitchFamily="34" charset="0"/>
                <a:cs typeface="Arial" panose="020B0604020202020204" pitchFamily="34" charset="0"/>
              </a:rPr>
              <a:t>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i </a:t>
            </a:r>
            <a:r>
              <a:rPr lang="en-US" sz="3600" b="1" dirty="0" err="1">
                <a:latin typeface="Arial" panose="020B0604020202020204" pitchFamily="34" charset="0"/>
                <a:cs typeface="Arial" panose="020B0604020202020204" pitchFamily="34" charset="0"/>
              </a:rPr>
              <a:t>havnen</a:t>
            </a:r>
            <a:r>
              <a:rPr lang="en-US" sz="3600" b="1" dirty="0">
                <a:latin typeface="Arial" panose="020B0604020202020204" pitchFamily="34" charset="0"/>
                <a:cs typeface="Arial" panose="020B0604020202020204" pitchFamily="34" charset="0"/>
              </a:rPr>
              <a:t>” </a:t>
            </a:r>
            <a:br>
              <a:rPr lang="en-US" sz="3600" b="1" dirty="0">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r>
              <a:rPr lang="en-US" sz="2200" b="1" dirty="0">
                <a:latin typeface="Arial" panose="020B0604020202020204" pitchFamily="34" charset="0"/>
                <a:cs typeface="Arial" panose="020B0604020202020204" pitchFamily="34" charset="0"/>
              </a:rPr>
              <a:t>FLID </a:t>
            </a:r>
            <a:r>
              <a:rPr lang="en-US" sz="2200" b="1" dirty="0" err="1">
                <a:latin typeface="Arial" panose="020B0604020202020204" pitchFamily="34" charset="0"/>
                <a:cs typeface="Arial" panose="020B0604020202020204" pitchFamily="34" charset="0"/>
              </a:rPr>
              <a:t>kampagne</a:t>
            </a:r>
            <a:r>
              <a:rPr lang="en-US" sz="2200" b="1" dirty="0">
                <a:latin typeface="Arial" panose="020B0604020202020204" pitchFamily="34" charset="0"/>
                <a:cs typeface="Arial" panose="020B0604020202020204" pitchFamily="34" charset="0"/>
              </a:rPr>
              <a:t>  2022 </a:t>
            </a:r>
            <a:br>
              <a:rPr lang="en-US" sz="3600" b="1"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p:txBody>
      </p:sp>
      <p:pic>
        <p:nvPicPr>
          <p:cNvPr id="5" name="Billede 4">
            <a:extLst>
              <a:ext uri="{FF2B5EF4-FFF2-40B4-BE49-F238E27FC236}">
                <a16:creationId xmlns:a16="http://schemas.microsoft.com/office/drawing/2014/main" id="{5BBCE24D-419D-690B-6668-5FC52C75F8A0}"/>
              </a:ext>
            </a:extLst>
          </p:cNvPr>
          <p:cNvPicPr>
            <a:picLocks noChangeAspect="1"/>
          </p:cNvPicPr>
          <p:nvPr/>
        </p:nvPicPr>
        <p:blipFill rotWithShape="1">
          <a:blip r:embed="rId3">
            <a:extLst>
              <a:ext uri="{28A0092B-C50C-407E-A947-70E740481C1C}">
                <a14:useLocalDpi xmlns:a14="http://schemas.microsoft.com/office/drawing/2010/main" val="0"/>
              </a:ext>
            </a:extLst>
          </a:blip>
          <a:srcRect l="5363"/>
          <a:stretch/>
        </p:blipFill>
        <p:spPr>
          <a:xfrm>
            <a:off x="4658919" y="0"/>
            <a:ext cx="4424696" cy="5633050"/>
          </a:xfrm>
          <a:prstGeom prst="rect">
            <a:avLst/>
          </a:prstGeom>
        </p:spPr>
      </p:pic>
      <p:pic>
        <p:nvPicPr>
          <p:cNvPr id="3" name="Billede 2">
            <a:extLst>
              <a:ext uri="{FF2B5EF4-FFF2-40B4-BE49-F238E27FC236}">
                <a16:creationId xmlns:a16="http://schemas.microsoft.com/office/drawing/2014/main" id="{6397CA07-F1C2-A248-DF04-1CFC3409E23B}"/>
              </a:ext>
            </a:extLst>
          </p:cNvPr>
          <p:cNvPicPr>
            <a:picLocks noChangeAspect="1"/>
          </p:cNvPicPr>
          <p:nvPr/>
        </p:nvPicPr>
        <p:blipFill rotWithShape="1">
          <a:blip r:embed="rId4"/>
          <a:srcRect r="68" b="1"/>
          <a:stretch/>
        </p:blipFill>
        <p:spPr>
          <a:xfrm>
            <a:off x="60385" y="2372265"/>
            <a:ext cx="4396956" cy="4157932"/>
          </a:xfrm>
          <a:prstGeom prst="rect">
            <a:avLst/>
          </a:prstGeom>
        </p:spPr>
      </p:pic>
    </p:spTree>
    <p:extLst>
      <p:ext uri="{BB962C8B-B14F-4D97-AF65-F5344CB8AC3E}">
        <p14:creationId xmlns:p14="http://schemas.microsoft.com/office/powerpoint/2010/main" val="345656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C99AA05F-97BB-2045-1FD7-2F3E6C2E932B}"/>
              </a:ext>
            </a:extLst>
          </p:cNvPr>
          <p:cNvPicPr>
            <a:picLocks noChangeAspect="1"/>
          </p:cNvPicPr>
          <p:nvPr/>
        </p:nvPicPr>
        <p:blipFill>
          <a:blip r:embed="rId3"/>
          <a:stretch>
            <a:fillRect/>
          </a:stretch>
        </p:blipFill>
        <p:spPr>
          <a:xfrm>
            <a:off x="79605" y="2178188"/>
            <a:ext cx="8796975" cy="3463487"/>
          </a:xfrm>
          <a:prstGeom prst="rect">
            <a:avLst/>
          </a:prstGeom>
        </p:spPr>
      </p:pic>
      <p:sp>
        <p:nvSpPr>
          <p:cNvPr id="2" name="Titel 1">
            <a:extLst>
              <a:ext uri="{FF2B5EF4-FFF2-40B4-BE49-F238E27FC236}">
                <a16:creationId xmlns:a16="http://schemas.microsoft.com/office/drawing/2014/main" id="{B04C4B1F-848D-407D-BD9F-DB401996E7D4}"/>
              </a:ext>
            </a:extLst>
          </p:cNvPr>
          <p:cNvSpPr>
            <a:spLocks noGrp="1"/>
          </p:cNvSpPr>
          <p:nvPr>
            <p:ph type="title"/>
          </p:nvPr>
        </p:nvSpPr>
        <p:spPr/>
        <p:txBody>
          <a:bodyPr>
            <a:normAutofit/>
          </a:bodyPr>
          <a:lstStyle/>
          <a:p>
            <a:r>
              <a:rPr lang="da-DK" sz="3200" b="1" dirty="0">
                <a:latin typeface="Arial" panose="020B0604020202020204" pitchFamily="34" charset="0"/>
                <a:cs typeface="Arial" panose="020B0604020202020204" pitchFamily="34" charset="0"/>
              </a:rPr>
              <a:t>Danskerne tog på vandet </a:t>
            </a:r>
            <a:br>
              <a:rPr lang="da-DK" sz="3200" b="1" dirty="0">
                <a:latin typeface="Arial" panose="020B0604020202020204" pitchFamily="34" charset="0"/>
                <a:cs typeface="Arial" panose="020B0604020202020204" pitchFamily="34" charset="0"/>
              </a:rPr>
            </a:br>
            <a:r>
              <a:rPr lang="da-DK" sz="4000" dirty="0"/>
              <a:t>Overnatninger steget over 25% </a:t>
            </a:r>
            <a:endParaRPr lang="da-DK" dirty="0"/>
          </a:p>
        </p:txBody>
      </p:sp>
      <p:cxnSp>
        <p:nvCxnSpPr>
          <p:cNvPr id="8" name="Lige pilforbindelse 7">
            <a:extLst>
              <a:ext uri="{FF2B5EF4-FFF2-40B4-BE49-F238E27FC236}">
                <a16:creationId xmlns:a16="http://schemas.microsoft.com/office/drawing/2014/main" id="{6C20A422-2A45-498F-B364-3353AA3CD988}"/>
              </a:ext>
            </a:extLst>
          </p:cNvPr>
          <p:cNvCxnSpPr>
            <a:cxnSpLocks/>
          </p:cNvCxnSpPr>
          <p:nvPr/>
        </p:nvCxnSpPr>
        <p:spPr>
          <a:xfrm>
            <a:off x="5552963" y="1562271"/>
            <a:ext cx="849053" cy="795205"/>
          </a:xfrm>
          <a:prstGeom prst="straightConnector1">
            <a:avLst/>
          </a:prstGeom>
          <a:ln w="317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 name="Lige pilforbindelse 5">
            <a:extLst>
              <a:ext uri="{FF2B5EF4-FFF2-40B4-BE49-F238E27FC236}">
                <a16:creationId xmlns:a16="http://schemas.microsoft.com/office/drawing/2014/main" id="{02D3D493-29F9-497B-BBA3-9BAC1D3DCF1D}"/>
              </a:ext>
            </a:extLst>
          </p:cNvPr>
          <p:cNvCxnSpPr>
            <a:cxnSpLocks/>
          </p:cNvCxnSpPr>
          <p:nvPr/>
        </p:nvCxnSpPr>
        <p:spPr>
          <a:xfrm>
            <a:off x="6402016" y="1497260"/>
            <a:ext cx="1625511" cy="860216"/>
          </a:xfrm>
          <a:prstGeom prst="straightConnector1">
            <a:avLst/>
          </a:prstGeom>
          <a:ln w="317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056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611560" y="260648"/>
            <a:ext cx="7718256" cy="1815882"/>
          </a:xfrm>
          <a:prstGeom prst="rect">
            <a:avLst/>
          </a:prstGeom>
        </p:spPr>
        <p:txBody>
          <a:bodyPr wrap="square">
            <a:spAutoFit/>
          </a:bodyPr>
          <a:lstStyle/>
          <a:p>
            <a:r>
              <a:rPr lang="da-DK" sz="2800" b="1" dirty="0"/>
              <a:t>Havneudviklingstrends</a:t>
            </a:r>
          </a:p>
          <a:p>
            <a:endParaRPr lang="da-DK" sz="2800" b="1" dirty="0"/>
          </a:p>
          <a:p>
            <a:r>
              <a:rPr lang="da-DK" sz="2800" b="1" dirty="0"/>
              <a:t>Fokus på nye brugergrupper, faciliteter og anvendelsesmuligheder</a:t>
            </a:r>
            <a:endParaRPr lang="da-DK" sz="2800" dirty="0"/>
          </a:p>
        </p:txBody>
      </p:sp>
      <p:sp>
        <p:nvSpPr>
          <p:cNvPr id="5" name="Rektangel 4"/>
          <p:cNvSpPr/>
          <p:nvPr/>
        </p:nvSpPr>
        <p:spPr>
          <a:xfrm>
            <a:off x="1043608" y="2348880"/>
            <a:ext cx="7488832" cy="5601533"/>
          </a:xfrm>
          <a:prstGeom prst="rect">
            <a:avLst/>
          </a:prstGeom>
        </p:spPr>
        <p:txBody>
          <a:bodyPr wrap="square">
            <a:spAutoFit/>
          </a:bodyPr>
          <a:lstStyle/>
          <a:p>
            <a:pPr fontAlgn="base"/>
            <a:r>
              <a:rPr lang="da-DK" sz="2800" dirty="0"/>
              <a:t>Havnen er for alle – byens mest attraktive rekreative område / bosætning</a:t>
            </a:r>
          </a:p>
          <a:p>
            <a:pPr fontAlgn="base"/>
            <a:endParaRPr lang="da-DK" dirty="0"/>
          </a:p>
          <a:p>
            <a:pPr fontAlgn="base"/>
            <a:r>
              <a:rPr lang="da-DK" sz="2800" dirty="0"/>
              <a:t>Anvendelsen af havnen tænkes bredt   </a:t>
            </a:r>
          </a:p>
          <a:p>
            <a:pPr fontAlgn="base"/>
            <a:endParaRPr lang="da-DK" sz="2000" dirty="0"/>
          </a:p>
          <a:p>
            <a:pPr fontAlgn="base"/>
            <a:r>
              <a:rPr lang="da-DK" sz="2800" dirty="0"/>
              <a:t>Multifunktionalitet </a:t>
            </a:r>
          </a:p>
          <a:p>
            <a:pPr fontAlgn="base"/>
            <a:endParaRPr lang="da-DK" sz="2000" dirty="0"/>
          </a:p>
          <a:p>
            <a:pPr fontAlgn="base"/>
            <a:r>
              <a:rPr lang="da-DK" sz="2800" dirty="0"/>
              <a:t>Mere kompleksitet og økonomisk udfordring</a:t>
            </a:r>
          </a:p>
          <a:p>
            <a:pPr fontAlgn="base"/>
            <a:endParaRPr lang="da-DK" sz="2000" i="1" dirty="0"/>
          </a:p>
          <a:p>
            <a:pPr fontAlgn="base"/>
            <a:r>
              <a:rPr lang="da-DK" sz="2800" i="1" dirty="0"/>
              <a:t>Fonde støtter gerne !</a:t>
            </a:r>
          </a:p>
          <a:p>
            <a:pPr fontAlgn="base"/>
            <a:endParaRPr lang="da-DK" sz="2800" b="1" dirty="0">
              <a:solidFill>
                <a:srgbClr val="333333"/>
              </a:solidFill>
              <a:latin typeface="Bitter"/>
            </a:endParaRPr>
          </a:p>
          <a:p>
            <a:pPr fontAlgn="base"/>
            <a:endParaRPr lang="da-DK" sz="2800" b="1" dirty="0">
              <a:solidFill>
                <a:srgbClr val="333333"/>
              </a:solidFill>
              <a:latin typeface="Bitter"/>
            </a:endParaRPr>
          </a:p>
          <a:p>
            <a:pPr fontAlgn="base"/>
            <a:endParaRPr lang="da-DK" sz="2800" b="1" dirty="0">
              <a:solidFill>
                <a:srgbClr val="333333"/>
              </a:solidFill>
              <a:latin typeface="Bitter"/>
            </a:endParaRPr>
          </a:p>
          <a:p>
            <a:pPr fontAlgn="base"/>
            <a:endParaRPr lang="da-DK" sz="2800" b="1" dirty="0">
              <a:solidFill>
                <a:srgbClr val="333333"/>
              </a:solidFill>
              <a:latin typeface="Bitter"/>
            </a:endParaRPr>
          </a:p>
        </p:txBody>
      </p:sp>
    </p:spTree>
    <p:extLst>
      <p:ext uri="{BB962C8B-B14F-4D97-AF65-F5344CB8AC3E}">
        <p14:creationId xmlns:p14="http://schemas.microsoft.com/office/powerpoint/2010/main" val="122440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500"/>
                                        <p:tgtEl>
                                          <p:spTgt spid="5">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Effect transition="in" filter="fade">
                                      <p:cBhvr>
                                        <p:cTn id="19"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BEF50EB-8C18-4D21-9AE0-E97D316D897E}"/>
              </a:ext>
            </a:extLst>
          </p:cNvPr>
          <p:cNvPicPr>
            <a:picLocks noChangeAspect="1"/>
          </p:cNvPicPr>
          <p:nvPr/>
        </p:nvPicPr>
        <p:blipFill>
          <a:blip r:embed="rId3"/>
          <a:stretch>
            <a:fillRect/>
          </a:stretch>
        </p:blipFill>
        <p:spPr>
          <a:xfrm>
            <a:off x="0" y="0"/>
            <a:ext cx="9144000" cy="5536575"/>
          </a:xfrm>
          <a:prstGeom prst="rect">
            <a:avLst/>
          </a:prstGeom>
        </p:spPr>
      </p:pic>
      <p:sp>
        <p:nvSpPr>
          <p:cNvPr id="4" name="Pladsholder til indhold 1">
            <a:extLst>
              <a:ext uri="{FF2B5EF4-FFF2-40B4-BE49-F238E27FC236}">
                <a16:creationId xmlns:a16="http://schemas.microsoft.com/office/drawing/2014/main" id="{FDBB4175-A105-46A7-9253-7DC912A048C1}"/>
              </a:ext>
            </a:extLst>
          </p:cNvPr>
          <p:cNvSpPr txBox="1">
            <a:spLocks/>
          </p:cNvSpPr>
          <p:nvPr/>
        </p:nvSpPr>
        <p:spPr>
          <a:xfrm>
            <a:off x="1238865" y="2315889"/>
            <a:ext cx="7598650" cy="209387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sz="3200" dirty="0">
              <a:latin typeface="Arial" panose="020B0604020202020204" pitchFamily="34" charset="0"/>
              <a:cs typeface="Arial" panose="020B0604020202020204" pitchFamily="34" charset="0"/>
            </a:endParaRPr>
          </a:p>
        </p:txBody>
      </p:sp>
      <p:sp>
        <p:nvSpPr>
          <p:cNvPr id="5" name="Pladsholder til indhold 1">
            <a:extLst>
              <a:ext uri="{FF2B5EF4-FFF2-40B4-BE49-F238E27FC236}">
                <a16:creationId xmlns:a16="http://schemas.microsoft.com/office/drawing/2014/main" id="{CF3D61CC-F7E9-4775-8CF8-7BF0F4B98FC3}"/>
              </a:ext>
            </a:extLst>
          </p:cNvPr>
          <p:cNvSpPr txBox="1">
            <a:spLocks/>
          </p:cNvSpPr>
          <p:nvPr/>
        </p:nvSpPr>
        <p:spPr>
          <a:xfrm>
            <a:off x="409888" y="2315889"/>
            <a:ext cx="8200103" cy="313609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dirty="0">
              <a:effectLst/>
              <a:latin typeface="Arial" panose="020B0604020202020204" pitchFamily="34" charset="0"/>
              <a:ea typeface="Calibri" panose="020F0502020204030204" pitchFamily="34" charset="0"/>
            </a:endParaRPr>
          </a:p>
          <a:p>
            <a:pPr marL="457200" indent="-457200">
              <a:buAutoNum type="arabicParenR"/>
            </a:pPr>
            <a:endParaRPr lang="da-DK" sz="3200" dirty="0">
              <a:latin typeface="Arial" panose="020B0604020202020204" pitchFamily="34" charset="0"/>
              <a:cs typeface="Arial" panose="020B0604020202020204" pitchFamily="34" charset="0"/>
            </a:endParaRPr>
          </a:p>
        </p:txBody>
      </p:sp>
      <p:sp>
        <p:nvSpPr>
          <p:cNvPr id="8" name="Tekstfelt 7">
            <a:extLst>
              <a:ext uri="{FF2B5EF4-FFF2-40B4-BE49-F238E27FC236}">
                <a16:creationId xmlns:a16="http://schemas.microsoft.com/office/drawing/2014/main" id="{E84FA0C3-0592-4EE8-AC6C-0CB90488A12F}"/>
              </a:ext>
            </a:extLst>
          </p:cNvPr>
          <p:cNvSpPr txBox="1"/>
          <p:nvPr/>
        </p:nvSpPr>
        <p:spPr>
          <a:xfrm>
            <a:off x="871754" y="3739955"/>
            <a:ext cx="8005242" cy="1754326"/>
          </a:xfrm>
          <a:prstGeom prst="rect">
            <a:avLst/>
          </a:prstGeom>
          <a:noFill/>
        </p:spPr>
        <p:txBody>
          <a:bodyPr wrap="square">
            <a:spAutoFit/>
          </a:bodyPr>
          <a:lstStyle/>
          <a:p>
            <a:r>
              <a:rPr lang="da-DK" sz="3600" b="1" dirty="0">
                <a:solidFill>
                  <a:schemeClr val="bg1"/>
                </a:solidFill>
                <a:effectLst/>
                <a:latin typeface="Arial" panose="020B0604020202020204" pitchFamily="34" charset="0"/>
                <a:ea typeface="Calibri" panose="020F0502020204030204" pitchFamily="34" charset="0"/>
              </a:rPr>
              <a:t>              Havnen for alle</a:t>
            </a:r>
          </a:p>
          <a:p>
            <a:r>
              <a:rPr lang="da-DK" sz="2400" dirty="0">
                <a:solidFill>
                  <a:schemeClr val="bg1"/>
                </a:solidFill>
                <a:effectLst/>
                <a:latin typeface="Arial" panose="020B0604020202020204" pitchFamily="34" charset="0"/>
                <a:ea typeface="Calibri" panose="020F0502020204030204" pitchFamily="34" charset="0"/>
              </a:rPr>
              <a:t>Hundested Havn: Fra nedslidt fiskerihavn til  blomstrende multifunktionel havn med enormt meget liv og besøgende fra både land- og </a:t>
            </a:r>
            <a:r>
              <a:rPr lang="da-DK" sz="2400" dirty="0" err="1">
                <a:solidFill>
                  <a:schemeClr val="bg1"/>
                </a:solidFill>
                <a:effectLst/>
                <a:latin typeface="Arial" panose="020B0604020202020204" pitchFamily="34" charset="0"/>
                <a:ea typeface="Calibri" panose="020F0502020204030204" pitchFamily="34" charset="0"/>
              </a:rPr>
              <a:t>vandsiden</a:t>
            </a:r>
            <a:endParaRPr lang="da-DK" sz="2400"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76926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1">
            <a:extLst>
              <a:ext uri="{FF2B5EF4-FFF2-40B4-BE49-F238E27FC236}">
                <a16:creationId xmlns:a16="http://schemas.microsoft.com/office/drawing/2014/main" id="{FDBB4175-A105-46A7-9253-7DC912A048C1}"/>
              </a:ext>
            </a:extLst>
          </p:cNvPr>
          <p:cNvSpPr txBox="1">
            <a:spLocks/>
          </p:cNvSpPr>
          <p:nvPr/>
        </p:nvSpPr>
        <p:spPr>
          <a:xfrm>
            <a:off x="1238865" y="2315889"/>
            <a:ext cx="7598650" cy="209387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sz="3200" dirty="0">
              <a:latin typeface="Arial" panose="020B0604020202020204" pitchFamily="34" charset="0"/>
              <a:cs typeface="Arial" panose="020B0604020202020204" pitchFamily="34" charset="0"/>
            </a:endParaRPr>
          </a:p>
        </p:txBody>
      </p:sp>
      <p:sp>
        <p:nvSpPr>
          <p:cNvPr id="5" name="Pladsholder til indhold 1">
            <a:extLst>
              <a:ext uri="{FF2B5EF4-FFF2-40B4-BE49-F238E27FC236}">
                <a16:creationId xmlns:a16="http://schemas.microsoft.com/office/drawing/2014/main" id="{CF3D61CC-F7E9-4775-8CF8-7BF0F4B98FC3}"/>
              </a:ext>
            </a:extLst>
          </p:cNvPr>
          <p:cNvSpPr txBox="1">
            <a:spLocks/>
          </p:cNvSpPr>
          <p:nvPr/>
        </p:nvSpPr>
        <p:spPr>
          <a:xfrm>
            <a:off x="409888" y="2315889"/>
            <a:ext cx="8200103" cy="313609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dirty="0">
              <a:effectLst/>
              <a:latin typeface="Arial" panose="020B0604020202020204" pitchFamily="34" charset="0"/>
              <a:ea typeface="Calibri" panose="020F0502020204030204" pitchFamily="34" charset="0"/>
            </a:endParaRPr>
          </a:p>
          <a:p>
            <a:pPr marL="457200" indent="-457200">
              <a:buAutoNum type="arabicParenR"/>
            </a:pPr>
            <a:endParaRPr lang="da-DK" sz="3200" dirty="0">
              <a:latin typeface="Arial" panose="020B0604020202020204" pitchFamily="34" charset="0"/>
              <a:cs typeface="Arial" panose="020B0604020202020204" pitchFamily="34" charset="0"/>
            </a:endParaRPr>
          </a:p>
        </p:txBody>
      </p:sp>
      <p:sp>
        <p:nvSpPr>
          <p:cNvPr id="8" name="Tekstfelt 7">
            <a:extLst>
              <a:ext uri="{FF2B5EF4-FFF2-40B4-BE49-F238E27FC236}">
                <a16:creationId xmlns:a16="http://schemas.microsoft.com/office/drawing/2014/main" id="{E84FA0C3-0592-4EE8-AC6C-0CB90488A12F}"/>
              </a:ext>
            </a:extLst>
          </p:cNvPr>
          <p:cNvSpPr txBox="1"/>
          <p:nvPr/>
        </p:nvSpPr>
        <p:spPr>
          <a:xfrm>
            <a:off x="832273" y="-128764"/>
            <a:ext cx="8005242" cy="2862322"/>
          </a:xfrm>
          <a:prstGeom prst="rect">
            <a:avLst/>
          </a:prstGeom>
          <a:noFill/>
        </p:spPr>
        <p:txBody>
          <a:bodyPr wrap="square">
            <a:spAutoFit/>
          </a:bodyPr>
          <a:lstStyle/>
          <a:p>
            <a:r>
              <a:rPr lang="da-DK" sz="3600" b="1" dirty="0">
                <a:solidFill>
                  <a:schemeClr val="bg1"/>
                </a:solidFill>
                <a:effectLst/>
                <a:latin typeface="Arial" panose="020B0604020202020204" pitchFamily="34" charset="0"/>
                <a:ea typeface="Calibri" panose="020F0502020204030204" pitchFamily="34" charset="0"/>
              </a:rPr>
              <a:t>Havnen for alle – erfaringer </a:t>
            </a:r>
            <a:endParaRPr lang="da-DK" sz="3600" dirty="0">
              <a:solidFill>
                <a:schemeClr val="bg1"/>
              </a:solidFill>
              <a:effectLst/>
              <a:latin typeface="Calibri" panose="020F0502020204030204" pitchFamily="34" charset="0"/>
              <a:ea typeface="Calibri" panose="020F0502020204030204" pitchFamily="34" charset="0"/>
            </a:endParaRPr>
          </a:p>
          <a:p>
            <a:pPr marL="342900" indent="-342900">
              <a:buFontTx/>
              <a:buChar char="-"/>
            </a:pPr>
            <a:r>
              <a:rPr lang="da-DK" sz="2400" dirty="0">
                <a:effectLst/>
                <a:latin typeface="Arial" panose="020B0604020202020204" pitchFamily="34" charset="0"/>
                <a:ea typeface="Calibri" panose="020F0502020204030204" pitchFamily="34" charset="0"/>
              </a:rPr>
              <a:t>Spisesteder, cafée</a:t>
            </a:r>
            <a:r>
              <a:rPr lang="da-DK" sz="2400" dirty="0">
                <a:latin typeface="Arial" panose="020B0604020202020204" pitchFamily="34" charset="0"/>
                <a:ea typeface="Calibri" panose="020F0502020204030204" pitchFamily="34" charset="0"/>
              </a:rPr>
              <a:t>r, bryggeri, arbejdende kunsthåndværkere, n</a:t>
            </a:r>
            <a:r>
              <a:rPr lang="da-DK" sz="2400" dirty="0">
                <a:effectLst/>
                <a:latin typeface="Arial" panose="020B0604020202020204" pitchFamily="34" charset="0"/>
                <a:ea typeface="Calibri" panose="020F0502020204030204" pitchFamily="34" charset="0"/>
              </a:rPr>
              <a:t>aturformidling, loppemarkeder sandskulpturfestival, grillhus til sejlerne, koncerter, ny sejlerstue og nye badefaciliteter, maritime klubber og frivillighed</a:t>
            </a:r>
          </a:p>
          <a:p>
            <a:pPr marL="342900" indent="-342900">
              <a:buFontTx/>
              <a:buChar char="-"/>
            </a:pPr>
            <a:r>
              <a:rPr lang="da-DK" sz="2400" dirty="0">
                <a:solidFill>
                  <a:schemeClr val="bg1"/>
                </a:solidFill>
                <a:latin typeface="Arial" panose="020B0604020202020204" pitchFamily="34" charset="0"/>
                <a:ea typeface="Calibri" panose="020F0502020204030204" pitchFamily="34" charset="0"/>
              </a:rPr>
              <a:t>Hvad siger sejlerne? </a:t>
            </a:r>
            <a:endParaRPr lang="da-DK" sz="2400" dirty="0">
              <a:solidFill>
                <a:schemeClr val="bg1"/>
              </a:solidFill>
              <a:effectLst/>
              <a:latin typeface="Calibri" panose="020F0502020204030204" pitchFamily="34" charset="0"/>
              <a:ea typeface="Calibri" panose="020F0502020204030204" pitchFamily="34" charset="0"/>
            </a:endParaRPr>
          </a:p>
        </p:txBody>
      </p:sp>
      <p:pic>
        <p:nvPicPr>
          <p:cNvPr id="6" name="Billede 5">
            <a:extLst>
              <a:ext uri="{FF2B5EF4-FFF2-40B4-BE49-F238E27FC236}">
                <a16:creationId xmlns:a16="http://schemas.microsoft.com/office/drawing/2014/main" id="{04F2E721-6E1E-43CE-AB3A-0F7508BDD6DF}"/>
              </a:ext>
            </a:extLst>
          </p:cNvPr>
          <p:cNvPicPr>
            <a:picLocks noChangeAspect="1"/>
          </p:cNvPicPr>
          <p:nvPr/>
        </p:nvPicPr>
        <p:blipFill>
          <a:blip r:embed="rId3"/>
          <a:stretch>
            <a:fillRect/>
          </a:stretch>
        </p:blipFill>
        <p:spPr>
          <a:xfrm>
            <a:off x="0" y="2315889"/>
            <a:ext cx="9144000" cy="5448408"/>
          </a:xfrm>
          <a:prstGeom prst="rect">
            <a:avLst/>
          </a:prstGeom>
        </p:spPr>
      </p:pic>
    </p:spTree>
    <p:extLst>
      <p:ext uri="{BB962C8B-B14F-4D97-AF65-F5344CB8AC3E}">
        <p14:creationId xmlns:p14="http://schemas.microsoft.com/office/powerpoint/2010/main" val="1914130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B1A3C8-9A56-3042-913B-CACEA00D4B98}"/>
              </a:ext>
            </a:extLst>
          </p:cNvPr>
          <p:cNvSpPr>
            <a:spLocks noGrp="1"/>
          </p:cNvSpPr>
          <p:nvPr>
            <p:ph type="title"/>
          </p:nvPr>
        </p:nvSpPr>
        <p:spPr>
          <a:xfrm>
            <a:off x="628649" y="365126"/>
            <a:ext cx="8377127" cy="1325563"/>
          </a:xfrm>
        </p:spPr>
        <p:txBody>
          <a:bodyPr>
            <a:normAutofit fontScale="90000"/>
          </a:bodyPr>
          <a:lstStyle/>
          <a:p>
            <a:br>
              <a:rPr lang="da-DK" sz="4400" b="1" dirty="0"/>
            </a:br>
            <a:r>
              <a:rPr lang="da-DK" b="1" dirty="0">
                <a:latin typeface="Arial" panose="020B0604020202020204" pitchFamily="34" charset="0"/>
                <a:cs typeface="Arial" panose="020B0604020202020204" pitchFamily="34" charset="0"/>
              </a:rPr>
              <a:t>Naturformidling – klap en fisk</a:t>
            </a:r>
            <a:br>
              <a:rPr lang="da-DK" sz="4400" dirty="0"/>
            </a:br>
            <a:endParaRPr lang="da-DK" dirty="0"/>
          </a:p>
        </p:txBody>
      </p:sp>
      <p:pic>
        <p:nvPicPr>
          <p:cNvPr id="4" name="Billede 3">
            <a:extLst>
              <a:ext uri="{FF2B5EF4-FFF2-40B4-BE49-F238E27FC236}">
                <a16:creationId xmlns:a16="http://schemas.microsoft.com/office/drawing/2014/main" id="{0A02DEDE-61A0-DEFF-57DD-D62A17223E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48" y="1471421"/>
            <a:ext cx="6750051" cy="5062539"/>
          </a:xfrm>
          <a:prstGeom prst="rect">
            <a:avLst/>
          </a:prstGeom>
        </p:spPr>
      </p:pic>
    </p:spTree>
    <p:extLst>
      <p:ext uri="{BB962C8B-B14F-4D97-AF65-F5344CB8AC3E}">
        <p14:creationId xmlns:p14="http://schemas.microsoft.com/office/powerpoint/2010/main" val="3685768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1">
            <a:extLst>
              <a:ext uri="{FF2B5EF4-FFF2-40B4-BE49-F238E27FC236}">
                <a16:creationId xmlns:a16="http://schemas.microsoft.com/office/drawing/2014/main" id="{FDBB4175-A105-46A7-9253-7DC912A048C1}"/>
              </a:ext>
            </a:extLst>
          </p:cNvPr>
          <p:cNvSpPr txBox="1">
            <a:spLocks/>
          </p:cNvSpPr>
          <p:nvPr/>
        </p:nvSpPr>
        <p:spPr>
          <a:xfrm>
            <a:off x="1238865" y="2315889"/>
            <a:ext cx="7598650" cy="209387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sz="3200" dirty="0">
              <a:latin typeface="Arial" panose="020B0604020202020204" pitchFamily="34" charset="0"/>
              <a:cs typeface="Arial" panose="020B0604020202020204" pitchFamily="34" charset="0"/>
            </a:endParaRPr>
          </a:p>
        </p:txBody>
      </p:sp>
      <p:sp>
        <p:nvSpPr>
          <p:cNvPr id="5" name="Pladsholder til indhold 1">
            <a:extLst>
              <a:ext uri="{FF2B5EF4-FFF2-40B4-BE49-F238E27FC236}">
                <a16:creationId xmlns:a16="http://schemas.microsoft.com/office/drawing/2014/main" id="{CF3D61CC-F7E9-4775-8CF8-7BF0F4B98FC3}"/>
              </a:ext>
            </a:extLst>
          </p:cNvPr>
          <p:cNvSpPr txBox="1">
            <a:spLocks/>
          </p:cNvSpPr>
          <p:nvPr/>
        </p:nvSpPr>
        <p:spPr>
          <a:xfrm>
            <a:off x="409888" y="2315889"/>
            <a:ext cx="8200103" cy="313609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dirty="0">
              <a:effectLst/>
              <a:latin typeface="Arial" panose="020B0604020202020204" pitchFamily="34" charset="0"/>
              <a:ea typeface="Calibri" panose="020F0502020204030204" pitchFamily="34" charset="0"/>
            </a:endParaRPr>
          </a:p>
          <a:p>
            <a:pPr marL="457200" indent="-457200">
              <a:buAutoNum type="arabicParenR"/>
            </a:pPr>
            <a:endParaRPr lang="da-DK" sz="3200" dirty="0">
              <a:latin typeface="Arial" panose="020B0604020202020204" pitchFamily="34" charset="0"/>
              <a:cs typeface="Arial" panose="020B0604020202020204" pitchFamily="34" charset="0"/>
            </a:endParaRPr>
          </a:p>
        </p:txBody>
      </p:sp>
      <p:pic>
        <p:nvPicPr>
          <p:cNvPr id="6" name="Billede 5" descr="Et billede, der indeholder natur, rev, bred&#10;&#10;Automatisk genereret beskrivelse">
            <a:extLst>
              <a:ext uri="{FF2B5EF4-FFF2-40B4-BE49-F238E27FC236}">
                <a16:creationId xmlns:a16="http://schemas.microsoft.com/office/drawing/2014/main" id="{EED9302A-0CEF-4765-9668-210549373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0"/>
            <a:ext cx="9144000" cy="6143725"/>
          </a:xfrm>
          <a:prstGeom prst="rect">
            <a:avLst/>
          </a:prstGeom>
        </p:spPr>
      </p:pic>
      <p:sp>
        <p:nvSpPr>
          <p:cNvPr id="8" name="Tekstfelt 7">
            <a:extLst>
              <a:ext uri="{FF2B5EF4-FFF2-40B4-BE49-F238E27FC236}">
                <a16:creationId xmlns:a16="http://schemas.microsoft.com/office/drawing/2014/main" id="{E84FA0C3-0592-4EE8-AC6C-0CB90488A12F}"/>
              </a:ext>
            </a:extLst>
          </p:cNvPr>
          <p:cNvSpPr txBox="1"/>
          <p:nvPr/>
        </p:nvSpPr>
        <p:spPr>
          <a:xfrm>
            <a:off x="1014637" y="3779346"/>
            <a:ext cx="8005242" cy="1754326"/>
          </a:xfrm>
          <a:prstGeom prst="rect">
            <a:avLst/>
          </a:prstGeom>
          <a:noFill/>
        </p:spPr>
        <p:txBody>
          <a:bodyPr wrap="square">
            <a:spAutoFit/>
          </a:bodyPr>
          <a:lstStyle/>
          <a:p>
            <a:pPr algn="ctr"/>
            <a:r>
              <a:rPr lang="da-DK" sz="3600" b="1" dirty="0">
                <a:solidFill>
                  <a:schemeClr val="bg1"/>
                </a:solidFill>
                <a:effectLst/>
                <a:latin typeface="Arial" panose="020B0604020202020204" pitchFamily="34" charset="0"/>
                <a:ea typeface="Calibri" panose="020F0502020204030204" pitchFamily="34" charset="0"/>
              </a:rPr>
              <a:t>Havnen for alle</a:t>
            </a:r>
            <a:endParaRPr lang="da-DK" sz="3600" dirty="0">
              <a:solidFill>
                <a:schemeClr val="bg1"/>
              </a:solidFill>
              <a:effectLst/>
              <a:latin typeface="Calibri" panose="020F0502020204030204" pitchFamily="34" charset="0"/>
              <a:ea typeface="Calibri" panose="020F0502020204030204" pitchFamily="34" charset="0"/>
            </a:endParaRPr>
          </a:p>
          <a:p>
            <a:pPr marL="342900" indent="-342900">
              <a:buFontTx/>
              <a:buChar char="-"/>
            </a:pPr>
            <a:r>
              <a:rPr lang="da-DK" sz="2400" dirty="0">
                <a:solidFill>
                  <a:schemeClr val="bg1"/>
                </a:solidFill>
                <a:effectLst/>
                <a:latin typeface="Arial" panose="020B0604020202020204" pitchFamily="34" charset="0"/>
                <a:ea typeface="Calibri" panose="020F0502020204030204" pitchFamily="34" charset="0"/>
              </a:rPr>
              <a:t>Skovshoved Havn – havneudvidelse </a:t>
            </a:r>
          </a:p>
          <a:p>
            <a:pPr marL="342900" indent="-342900">
              <a:buFontTx/>
              <a:buChar char="-"/>
            </a:pPr>
            <a:r>
              <a:rPr lang="da-DK" sz="2400" dirty="0">
                <a:solidFill>
                  <a:schemeClr val="bg1"/>
                </a:solidFill>
                <a:effectLst/>
                <a:latin typeface="Arial" panose="020B0604020202020204" pitchFamily="34" charset="0"/>
                <a:ea typeface="Calibri" panose="020F0502020204030204" pitchFamily="34" charset="0"/>
              </a:rPr>
              <a:t>En multifunktionel havn med fokus på mange blå brugergrupper  </a:t>
            </a:r>
          </a:p>
        </p:txBody>
      </p:sp>
    </p:spTree>
    <p:extLst>
      <p:ext uri="{BB962C8B-B14F-4D97-AF65-F5344CB8AC3E}">
        <p14:creationId xmlns:p14="http://schemas.microsoft.com/office/powerpoint/2010/main" val="2096850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43608" y="1700808"/>
            <a:ext cx="7488832" cy="1815882"/>
          </a:xfrm>
          <a:prstGeom prst="rect">
            <a:avLst/>
          </a:prstGeom>
        </p:spPr>
        <p:txBody>
          <a:bodyPr wrap="square">
            <a:spAutoFit/>
          </a:bodyPr>
          <a:lstStyle/>
          <a:p>
            <a:pPr fontAlgn="base"/>
            <a:endParaRPr lang="da-DK" sz="2800" b="1" dirty="0">
              <a:solidFill>
                <a:srgbClr val="333333"/>
              </a:solidFill>
              <a:latin typeface="Bitter"/>
            </a:endParaRPr>
          </a:p>
          <a:p>
            <a:pPr fontAlgn="base"/>
            <a:endParaRPr lang="da-DK" sz="2800" b="1" dirty="0">
              <a:solidFill>
                <a:srgbClr val="333333"/>
              </a:solidFill>
              <a:latin typeface="Bitter"/>
            </a:endParaRPr>
          </a:p>
          <a:p>
            <a:pPr fontAlgn="base"/>
            <a:endParaRPr lang="da-DK" sz="2800" b="1" dirty="0">
              <a:solidFill>
                <a:srgbClr val="333333"/>
              </a:solidFill>
              <a:latin typeface="Bitter"/>
            </a:endParaRPr>
          </a:p>
          <a:p>
            <a:pPr fontAlgn="base"/>
            <a:endParaRPr lang="da-DK" sz="2800" b="1" dirty="0">
              <a:solidFill>
                <a:srgbClr val="333333"/>
              </a:solidFill>
              <a:latin typeface="Bitter"/>
            </a:endParaRPr>
          </a:p>
        </p:txBody>
      </p:sp>
      <p:sp>
        <p:nvSpPr>
          <p:cNvPr id="4" name="Rektangel 3"/>
          <p:cNvSpPr/>
          <p:nvPr/>
        </p:nvSpPr>
        <p:spPr>
          <a:xfrm>
            <a:off x="159035" y="365855"/>
            <a:ext cx="8623306" cy="3908762"/>
          </a:xfrm>
          <a:prstGeom prst="rect">
            <a:avLst/>
          </a:prstGeom>
        </p:spPr>
        <p:txBody>
          <a:bodyPr wrap="square">
            <a:spAutoFit/>
          </a:bodyPr>
          <a:lstStyle/>
          <a:p>
            <a:pPr marL="914400" lvl="1" indent="-457200">
              <a:buFont typeface="Arial" panose="020B0604020202020204" pitchFamily="34" charset="0"/>
              <a:buChar char="•"/>
            </a:pPr>
            <a:r>
              <a:rPr lang="da-DK" sz="2400" dirty="0"/>
              <a:t>Vinterbadere og sauna </a:t>
            </a:r>
          </a:p>
          <a:p>
            <a:pPr marL="914400" lvl="1" indent="-457200">
              <a:buFont typeface="Arial" panose="020B0604020202020204" pitchFamily="34" charset="0"/>
              <a:buChar char="•"/>
            </a:pPr>
            <a:r>
              <a:rPr lang="da-DK" sz="2400" dirty="0"/>
              <a:t>Sub / kajak </a:t>
            </a:r>
          </a:p>
          <a:p>
            <a:pPr marL="914400" lvl="1" indent="-457200">
              <a:buFont typeface="Arial" panose="020B0604020202020204" pitchFamily="34" charset="0"/>
              <a:buChar char="•"/>
            </a:pPr>
            <a:r>
              <a:rPr lang="da-DK" sz="2400" dirty="0"/>
              <a:t>Havsvømning </a:t>
            </a:r>
          </a:p>
          <a:p>
            <a:pPr marL="914400" lvl="1" indent="-457200">
              <a:buFont typeface="Arial" panose="020B0604020202020204" pitchFamily="34" charset="0"/>
              <a:buChar char="•"/>
            </a:pPr>
            <a:r>
              <a:rPr lang="da-DK" sz="2400" dirty="0"/>
              <a:t>Kajakpolo </a:t>
            </a:r>
          </a:p>
          <a:p>
            <a:pPr marL="914400" lvl="1" indent="-457200">
              <a:buFont typeface="Arial" panose="020B0604020202020204" pitchFamily="34" charset="0"/>
              <a:buChar char="•"/>
            </a:pPr>
            <a:r>
              <a:rPr lang="da-DK" sz="2400" dirty="0"/>
              <a:t>Vandscootere </a:t>
            </a:r>
          </a:p>
          <a:p>
            <a:pPr marL="914400" lvl="1" indent="-457200">
              <a:buFont typeface="Arial" panose="020B0604020202020204" pitchFamily="34" charset="0"/>
              <a:buChar char="•"/>
            </a:pPr>
            <a:r>
              <a:rPr lang="da-DK" sz="2400" dirty="0"/>
              <a:t>Landplads – eventområde </a:t>
            </a:r>
          </a:p>
          <a:p>
            <a:pPr marL="914400" lvl="1" indent="-457200">
              <a:buFont typeface="Arial" panose="020B0604020202020204" pitchFamily="34" charset="0"/>
              <a:buChar char="•"/>
            </a:pPr>
            <a:endParaRPr lang="da-DK" sz="2000" dirty="0"/>
          </a:p>
          <a:p>
            <a:pPr fontAlgn="base"/>
            <a:endParaRPr lang="da-DK" sz="2800" b="1" dirty="0">
              <a:solidFill>
                <a:srgbClr val="333333"/>
              </a:solidFill>
              <a:latin typeface="Bitter"/>
            </a:endParaRPr>
          </a:p>
          <a:p>
            <a:pPr fontAlgn="base"/>
            <a:endParaRPr lang="da-DK" sz="2800" b="1" dirty="0">
              <a:solidFill>
                <a:srgbClr val="333333"/>
              </a:solidFill>
              <a:latin typeface="Bitter"/>
            </a:endParaRPr>
          </a:p>
          <a:p>
            <a:pPr fontAlgn="base"/>
            <a:endParaRPr lang="da-DK" sz="2800" b="1" dirty="0">
              <a:solidFill>
                <a:srgbClr val="333333"/>
              </a:solidFill>
              <a:latin typeface="Bitter"/>
            </a:endParaRPr>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03388"/>
            <a:ext cx="9349104" cy="3854612"/>
          </a:xfrm>
          <a:prstGeom prst="rect">
            <a:avLst/>
          </a:prstGeom>
        </p:spPr>
      </p:pic>
    </p:spTree>
    <p:extLst>
      <p:ext uri="{BB962C8B-B14F-4D97-AF65-F5344CB8AC3E}">
        <p14:creationId xmlns:p14="http://schemas.microsoft.com/office/powerpoint/2010/main" val="3359672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1">
            <a:extLst>
              <a:ext uri="{FF2B5EF4-FFF2-40B4-BE49-F238E27FC236}">
                <a16:creationId xmlns:a16="http://schemas.microsoft.com/office/drawing/2014/main" id="{FDBB4175-A105-46A7-9253-7DC912A048C1}"/>
              </a:ext>
            </a:extLst>
          </p:cNvPr>
          <p:cNvSpPr txBox="1">
            <a:spLocks/>
          </p:cNvSpPr>
          <p:nvPr/>
        </p:nvSpPr>
        <p:spPr>
          <a:xfrm>
            <a:off x="1238865" y="2315889"/>
            <a:ext cx="7598650" cy="209387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sz="3200" dirty="0">
              <a:latin typeface="Arial" panose="020B0604020202020204" pitchFamily="34" charset="0"/>
              <a:cs typeface="Arial" panose="020B0604020202020204" pitchFamily="34" charset="0"/>
            </a:endParaRPr>
          </a:p>
        </p:txBody>
      </p:sp>
      <p:sp>
        <p:nvSpPr>
          <p:cNvPr id="5" name="Pladsholder til indhold 1">
            <a:extLst>
              <a:ext uri="{FF2B5EF4-FFF2-40B4-BE49-F238E27FC236}">
                <a16:creationId xmlns:a16="http://schemas.microsoft.com/office/drawing/2014/main" id="{CF3D61CC-F7E9-4775-8CF8-7BF0F4B98FC3}"/>
              </a:ext>
            </a:extLst>
          </p:cNvPr>
          <p:cNvSpPr txBox="1">
            <a:spLocks/>
          </p:cNvSpPr>
          <p:nvPr/>
        </p:nvSpPr>
        <p:spPr>
          <a:xfrm>
            <a:off x="409888" y="2315889"/>
            <a:ext cx="8200103" cy="313609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dirty="0">
              <a:effectLst/>
              <a:latin typeface="Arial" panose="020B0604020202020204" pitchFamily="34" charset="0"/>
              <a:ea typeface="Calibri" panose="020F0502020204030204" pitchFamily="34" charset="0"/>
            </a:endParaRPr>
          </a:p>
          <a:p>
            <a:pPr marL="457200" indent="-457200">
              <a:buAutoNum type="arabicParenR"/>
            </a:pPr>
            <a:endParaRPr lang="da-DK" sz="3200" dirty="0">
              <a:latin typeface="Arial" panose="020B0604020202020204" pitchFamily="34" charset="0"/>
              <a:cs typeface="Arial" panose="020B0604020202020204" pitchFamily="34" charset="0"/>
            </a:endParaRPr>
          </a:p>
        </p:txBody>
      </p:sp>
      <p:sp>
        <p:nvSpPr>
          <p:cNvPr id="6" name="Tekstfelt 5">
            <a:extLst>
              <a:ext uri="{FF2B5EF4-FFF2-40B4-BE49-F238E27FC236}">
                <a16:creationId xmlns:a16="http://schemas.microsoft.com/office/drawing/2014/main" id="{1B8ADDBB-78EE-4C95-964A-73529B0BFBCE}"/>
              </a:ext>
            </a:extLst>
          </p:cNvPr>
          <p:cNvSpPr txBox="1"/>
          <p:nvPr/>
        </p:nvSpPr>
        <p:spPr>
          <a:xfrm>
            <a:off x="933455" y="281211"/>
            <a:ext cx="7152967" cy="369332"/>
          </a:xfrm>
          <a:prstGeom prst="rect">
            <a:avLst/>
          </a:prstGeom>
          <a:noFill/>
        </p:spPr>
        <p:txBody>
          <a:bodyPr wrap="square" rtlCol="0">
            <a:spAutoFit/>
          </a:bodyPr>
          <a:lstStyle/>
          <a:p>
            <a:r>
              <a:rPr lang="da-DK" sz="1800" b="1" dirty="0">
                <a:effectLst/>
                <a:latin typeface="Arial" panose="020B0604020202020204" pitchFamily="34" charset="0"/>
                <a:ea typeface="Calibri" panose="020F0502020204030204" pitchFamily="34" charset="0"/>
              </a:rPr>
              <a:t>Havnen for alle</a:t>
            </a:r>
            <a:endParaRPr lang="da-DK" sz="2800" dirty="0">
              <a:latin typeface="Arial" panose="020B0604020202020204" pitchFamily="34" charset="0"/>
              <a:cs typeface="Arial" panose="020B0604020202020204" pitchFamily="34" charset="0"/>
            </a:endParaRPr>
          </a:p>
        </p:txBody>
      </p:sp>
      <p:pic>
        <p:nvPicPr>
          <p:cNvPr id="3" name="Billede 2">
            <a:extLst>
              <a:ext uri="{FF2B5EF4-FFF2-40B4-BE49-F238E27FC236}">
                <a16:creationId xmlns:a16="http://schemas.microsoft.com/office/drawing/2014/main" id="{7A711D7A-0794-46B1-818C-DC684E8B860D}"/>
              </a:ext>
            </a:extLst>
          </p:cNvPr>
          <p:cNvPicPr>
            <a:picLocks noChangeAspect="1"/>
          </p:cNvPicPr>
          <p:nvPr/>
        </p:nvPicPr>
        <p:blipFill>
          <a:blip r:embed="rId3"/>
          <a:stretch>
            <a:fillRect/>
          </a:stretch>
        </p:blipFill>
        <p:spPr>
          <a:xfrm>
            <a:off x="306485" y="747132"/>
            <a:ext cx="8539275" cy="6004709"/>
          </a:xfrm>
          <a:prstGeom prst="rect">
            <a:avLst/>
          </a:prstGeom>
        </p:spPr>
      </p:pic>
    </p:spTree>
    <p:extLst>
      <p:ext uri="{BB962C8B-B14F-4D97-AF65-F5344CB8AC3E}">
        <p14:creationId xmlns:p14="http://schemas.microsoft.com/office/powerpoint/2010/main" val="654913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F3F653-98C4-4E10-803D-39BE256C2F71}"/>
              </a:ext>
            </a:extLst>
          </p:cNvPr>
          <p:cNvSpPr>
            <a:spLocks noGrp="1"/>
          </p:cNvSpPr>
          <p:nvPr>
            <p:ph type="ctrTitle"/>
          </p:nvPr>
        </p:nvSpPr>
        <p:spPr>
          <a:xfrm>
            <a:off x="535405" y="1697771"/>
            <a:ext cx="7898732" cy="955181"/>
          </a:xfrm>
        </p:spPr>
        <p:txBody>
          <a:bodyPr>
            <a:noAutofit/>
          </a:bodyPr>
          <a:lstStyle/>
          <a:p>
            <a:br>
              <a:rPr lang="da-DK" sz="3600" dirty="0"/>
            </a:br>
            <a:br>
              <a:rPr lang="da-DK" sz="3600" dirty="0"/>
            </a:br>
            <a:endParaRPr lang="da-DK" sz="3600" dirty="0"/>
          </a:p>
        </p:txBody>
      </p:sp>
      <p:sp>
        <p:nvSpPr>
          <p:cNvPr id="4" name="Tekstfelt 3">
            <a:extLst>
              <a:ext uri="{FF2B5EF4-FFF2-40B4-BE49-F238E27FC236}">
                <a16:creationId xmlns:a16="http://schemas.microsoft.com/office/drawing/2014/main" id="{25445B90-DB01-40A3-9991-EB3D2C921390}"/>
              </a:ext>
            </a:extLst>
          </p:cNvPr>
          <p:cNvSpPr txBox="1"/>
          <p:nvPr/>
        </p:nvSpPr>
        <p:spPr>
          <a:xfrm>
            <a:off x="535404" y="104080"/>
            <a:ext cx="8278395" cy="5940088"/>
          </a:xfrm>
          <a:prstGeom prst="rect">
            <a:avLst/>
          </a:prstGeom>
          <a:noFill/>
        </p:spPr>
        <p:txBody>
          <a:bodyPr wrap="square">
            <a:spAutoFit/>
          </a:bodyPr>
          <a:lstStyle/>
          <a:p>
            <a:pPr marL="285750" indent="-285750">
              <a:buFont typeface="Arial" panose="020B0604020202020204" pitchFamily="34" charset="0"/>
              <a:buChar char="•"/>
            </a:pPr>
            <a:endParaRPr lang="da-DK" sz="2800" b="1" dirty="0">
              <a:latin typeface="Calibri" panose="020F0502020204030204" pitchFamily="34" charset="0"/>
            </a:endParaRPr>
          </a:p>
          <a:p>
            <a:pPr marL="285750" indent="-285750">
              <a:buFont typeface="Arial" panose="020B0604020202020204" pitchFamily="34" charset="0"/>
              <a:buChar char="•"/>
            </a:pPr>
            <a:endParaRPr lang="da-DK" sz="2800" b="1" dirty="0">
              <a:latin typeface="Calibri" panose="020F0502020204030204" pitchFamily="34" charset="0"/>
            </a:endParaRPr>
          </a:p>
          <a:p>
            <a:r>
              <a:rPr lang="da-DK" sz="4000" b="1" dirty="0">
                <a:latin typeface="Calibri" panose="020F0502020204030204" pitchFamily="34" charset="0"/>
              </a:rPr>
              <a:t>Trends og tendenser</a:t>
            </a:r>
          </a:p>
          <a:p>
            <a:pPr marL="285750" indent="-285750">
              <a:buFont typeface="Arial" panose="020B0604020202020204" pitchFamily="34" charset="0"/>
              <a:buChar char="•"/>
            </a:pPr>
            <a:r>
              <a:rPr lang="da-DK" sz="2800" b="1" dirty="0">
                <a:latin typeface="Calibri" panose="020F0502020204030204" pitchFamily="34" charset="0"/>
              </a:rPr>
              <a:t>Erfaringer fra sæson 2020-2022</a:t>
            </a:r>
          </a:p>
          <a:p>
            <a:pPr marL="285750" indent="-285750">
              <a:buFont typeface="Arial" panose="020B0604020202020204" pitchFamily="34" charset="0"/>
              <a:buChar char="•"/>
            </a:pPr>
            <a:r>
              <a:rPr lang="da-DK" sz="2800" b="1" dirty="0">
                <a:latin typeface="Calibri" panose="020F0502020204030204" pitchFamily="34" charset="0"/>
              </a:rPr>
              <a:t>Havneudvikling - cases</a:t>
            </a:r>
          </a:p>
          <a:p>
            <a:pPr lvl="2"/>
            <a:endParaRPr lang="da-DK" sz="2800" b="1" dirty="0">
              <a:latin typeface="Calibri" panose="020F0502020204030204" pitchFamily="34" charset="0"/>
            </a:endParaRPr>
          </a:p>
          <a:p>
            <a:r>
              <a:rPr lang="da-DK" sz="4000" b="1" dirty="0">
                <a:latin typeface="Calibri" panose="020F0502020204030204" pitchFamily="34" charset="0"/>
              </a:rPr>
              <a:t>Hvad efterspørger sejlerne? </a:t>
            </a:r>
            <a:br>
              <a:rPr lang="da-DK" sz="2800" b="1" dirty="0">
                <a:latin typeface="Calibri" panose="020F0502020204030204" pitchFamily="34" charset="0"/>
                <a:ea typeface="Calibri" panose="020F0502020204030204" pitchFamily="34" charset="0"/>
              </a:rPr>
            </a:br>
            <a:endParaRPr lang="da-DK" sz="2800" b="1" dirty="0">
              <a:latin typeface="Calibri" panose="020F0502020204030204" pitchFamily="34" charset="0"/>
              <a:ea typeface="Calibri" panose="020F0502020204030204" pitchFamily="34" charset="0"/>
            </a:endParaRPr>
          </a:p>
          <a:p>
            <a:endParaRPr lang="da-DK" b="1" dirty="0">
              <a:latin typeface="Calibri" panose="020F0502020204030204" pitchFamily="34" charset="0"/>
              <a:ea typeface="Calibri" panose="020F0502020204030204" pitchFamily="34" charset="0"/>
            </a:endParaRPr>
          </a:p>
          <a:p>
            <a:endParaRPr lang="da-DK" sz="1800" dirty="0">
              <a:effectLst/>
              <a:latin typeface="Calibri" panose="020F0502020204030204" pitchFamily="34" charset="0"/>
              <a:ea typeface="Calibri" panose="020F0502020204030204" pitchFamily="34" charset="0"/>
            </a:endParaRPr>
          </a:p>
          <a:p>
            <a:endParaRPr lang="da-DK" sz="1800" dirty="0">
              <a:effectLst/>
              <a:latin typeface="Calibri" panose="020F0502020204030204" pitchFamily="34" charset="0"/>
              <a:ea typeface="Calibri" panose="020F0502020204030204" pitchFamily="34" charset="0"/>
            </a:endParaRPr>
          </a:p>
          <a:p>
            <a:r>
              <a:rPr lang="da-DK" sz="1800" b="1" dirty="0">
                <a:effectLst/>
                <a:latin typeface="Calibri" panose="020F0502020204030204" pitchFamily="34" charset="0"/>
                <a:ea typeface="Calibri" panose="020F0502020204030204" pitchFamily="34" charset="0"/>
              </a:rPr>
              <a:t> </a:t>
            </a:r>
            <a:endParaRPr lang="da-DK" sz="1800" dirty="0">
              <a:effectLst/>
              <a:latin typeface="Calibri" panose="020F0502020204030204" pitchFamily="34" charset="0"/>
              <a:ea typeface="Calibri" panose="020F0502020204030204" pitchFamily="34" charset="0"/>
            </a:endParaRPr>
          </a:p>
          <a:p>
            <a:endParaRPr lang="da-DK" sz="1800" b="1" dirty="0">
              <a:effectLst/>
              <a:latin typeface="Calibri" panose="020F0502020204030204" pitchFamily="34" charset="0"/>
              <a:ea typeface="Calibri" panose="020F0502020204030204" pitchFamily="34" charset="0"/>
            </a:endParaRPr>
          </a:p>
          <a:p>
            <a:endParaRPr lang="da-DK" b="1" dirty="0">
              <a:latin typeface="Calibri" panose="020F0502020204030204" pitchFamily="34" charset="0"/>
              <a:ea typeface="Calibri" panose="020F0502020204030204" pitchFamily="34" charset="0"/>
            </a:endParaRPr>
          </a:p>
          <a:p>
            <a:endParaRPr lang="da-DK" sz="1200" b="1" dirty="0">
              <a:effectLst/>
              <a:latin typeface="Calibri" panose="020F0502020204030204" pitchFamily="34" charset="0"/>
              <a:ea typeface="Calibri" panose="020F0502020204030204" pitchFamily="34" charset="0"/>
            </a:endParaRPr>
          </a:p>
          <a:p>
            <a:endParaRPr lang="da-DK"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49900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1">
            <a:extLst>
              <a:ext uri="{FF2B5EF4-FFF2-40B4-BE49-F238E27FC236}">
                <a16:creationId xmlns:a16="http://schemas.microsoft.com/office/drawing/2014/main" id="{FDBB4175-A105-46A7-9253-7DC912A048C1}"/>
              </a:ext>
            </a:extLst>
          </p:cNvPr>
          <p:cNvSpPr txBox="1">
            <a:spLocks/>
          </p:cNvSpPr>
          <p:nvPr/>
        </p:nvSpPr>
        <p:spPr>
          <a:xfrm>
            <a:off x="1238865" y="2315889"/>
            <a:ext cx="7598650" cy="209387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sz="3200" dirty="0">
              <a:latin typeface="Arial" panose="020B0604020202020204" pitchFamily="34" charset="0"/>
              <a:cs typeface="Arial" panose="020B0604020202020204" pitchFamily="34" charset="0"/>
            </a:endParaRPr>
          </a:p>
        </p:txBody>
      </p:sp>
      <p:sp>
        <p:nvSpPr>
          <p:cNvPr id="5" name="Pladsholder til indhold 1">
            <a:extLst>
              <a:ext uri="{FF2B5EF4-FFF2-40B4-BE49-F238E27FC236}">
                <a16:creationId xmlns:a16="http://schemas.microsoft.com/office/drawing/2014/main" id="{CF3D61CC-F7E9-4775-8CF8-7BF0F4B98FC3}"/>
              </a:ext>
            </a:extLst>
          </p:cNvPr>
          <p:cNvSpPr txBox="1">
            <a:spLocks/>
          </p:cNvSpPr>
          <p:nvPr/>
        </p:nvSpPr>
        <p:spPr>
          <a:xfrm>
            <a:off x="409888" y="2315889"/>
            <a:ext cx="8200103" cy="313609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dirty="0">
              <a:effectLst/>
              <a:latin typeface="Arial" panose="020B0604020202020204" pitchFamily="34" charset="0"/>
              <a:ea typeface="Calibri" panose="020F0502020204030204" pitchFamily="34" charset="0"/>
            </a:endParaRPr>
          </a:p>
          <a:p>
            <a:pPr marL="457200" indent="-457200">
              <a:buAutoNum type="arabicParenR"/>
            </a:pPr>
            <a:endParaRPr lang="da-DK" sz="3200" dirty="0">
              <a:latin typeface="Arial" panose="020B0604020202020204" pitchFamily="34" charset="0"/>
              <a:cs typeface="Arial" panose="020B0604020202020204" pitchFamily="34" charset="0"/>
            </a:endParaRPr>
          </a:p>
        </p:txBody>
      </p:sp>
      <p:sp>
        <p:nvSpPr>
          <p:cNvPr id="6" name="Tekstfelt 5">
            <a:extLst>
              <a:ext uri="{FF2B5EF4-FFF2-40B4-BE49-F238E27FC236}">
                <a16:creationId xmlns:a16="http://schemas.microsoft.com/office/drawing/2014/main" id="{1B8ADDBB-78EE-4C95-964A-73529B0BFBCE}"/>
              </a:ext>
            </a:extLst>
          </p:cNvPr>
          <p:cNvSpPr txBox="1"/>
          <p:nvPr/>
        </p:nvSpPr>
        <p:spPr>
          <a:xfrm>
            <a:off x="933455" y="281211"/>
            <a:ext cx="7152967" cy="369332"/>
          </a:xfrm>
          <a:prstGeom prst="rect">
            <a:avLst/>
          </a:prstGeom>
          <a:noFill/>
        </p:spPr>
        <p:txBody>
          <a:bodyPr wrap="square" rtlCol="0">
            <a:spAutoFit/>
          </a:bodyPr>
          <a:lstStyle/>
          <a:p>
            <a:r>
              <a:rPr lang="da-DK" sz="1800" b="1" dirty="0">
                <a:effectLst/>
                <a:latin typeface="Arial" panose="020B0604020202020204" pitchFamily="34" charset="0"/>
                <a:ea typeface="Calibri" panose="020F0502020204030204" pitchFamily="34" charset="0"/>
              </a:rPr>
              <a:t>Havnen for alle</a:t>
            </a:r>
            <a:endParaRPr lang="da-DK" sz="2800" dirty="0">
              <a:latin typeface="Arial" panose="020B0604020202020204" pitchFamily="34" charset="0"/>
              <a:cs typeface="Arial" panose="020B0604020202020204" pitchFamily="34" charset="0"/>
            </a:endParaRPr>
          </a:p>
        </p:txBody>
      </p:sp>
      <p:pic>
        <p:nvPicPr>
          <p:cNvPr id="7" name="Billede 6">
            <a:extLst>
              <a:ext uri="{FF2B5EF4-FFF2-40B4-BE49-F238E27FC236}">
                <a16:creationId xmlns:a16="http://schemas.microsoft.com/office/drawing/2014/main" id="{7B26F32A-70FA-4EDB-AE75-EF9C410B8C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009" y="586949"/>
            <a:ext cx="8200103" cy="6151354"/>
          </a:xfrm>
          <a:prstGeom prst="rect">
            <a:avLst/>
          </a:prstGeom>
          <a:noFill/>
          <a:ln>
            <a:noFill/>
          </a:ln>
        </p:spPr>
      </p:pic>
    </p:spTree>
    <p:extLst>
      <p:ext uri="{BB962C8B-B14F-4D97-AF65-F5344CB8AC3E}">
        <p14:creationId xmlns:p14="http://schemas.microsoft.com/office/powerpoint/2010/main" val="702170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1">
            <a:extLst>
              <a:ext uri="{FF2B5EF4-FFF2-40B4-BE49-F238E27FC236}">
                <a16:creationId xmlns:a16="http://schemas.microsoft.com/office/drawing/2014/main" id="{FDBB4175-A105-46A7-9253-7DC912A048C1}"/>
              </a:ext>
            </a:extLst>
          </p:cNvPr>
          <p:cNvSpPr txBox="1">
            <a:spLocks/>
          </p:cNvSpPr>
          <p:nvPr/>
        </p:nvSpPr>
        <p:spPr>
          <a:xfrm>
            <a:off x="1238865" y="2315889"/>
            <a:ext cx="7598650" cy="209387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sz="3200" dirty="0">
              <a:latin typeface="Arial" panose="020B0604020202020204" pitchFamily="34" charset="0"/>
              <a:cs typeface="Arial" panose="020B0604020202020204" pitchFamily="34" charset="0"/>
            </a:endParaRPr>
          </a:p>
        </p:txBody>
      </p:sp>
      <p:sp>
        <p:nvSpPr>
          <p:cNvPr id="5" name="Pladsholder til indhold 1">
            <a:extLst>
              <a:ext uri="{FF2B5EF4-FFF2-40B4-BE49-F238E27FC236}">
                <a16:creationId xmlns:a16="http://schemas.microsoft.com/office/drawing/2014/main" id="{CF3D61CC-F7E9-4775-8CF8-7BF0F4B98FC3}"/>
              </a:ext>
            </a:extLst>
          </p:cNvPr>
          <p:cNvSpPr txBox="1">
            <a:spLocks/>
          </p:cNvSpPr>
          <p:nvPr/>
        </p:nvSpPr>
        <p:spPr>
          <a:xfrm>
            <a:off x="409888" y="2315889"/>
            <a:ext cx="8200103" cy="313609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dirty="0">
              <a:effectLst/>
              <a:latin typeface="Arial" panose="020B0604020202020204" pitchFamily="34" charset="0"/>
              <a:ea typeface="Calibri" panose="020F0502020204030204" pitchFamily="34" charset="0"/>
            </a:endParaRPr>
          </a:p>
          <a:p>
            <a:pPr marL="457200" indent="-457200">
              <a:buAutoNum type="arabicParenR"/>
            </a:pPr>
            <a:endParaRPr lang="da-DK" sz="3200" dirty="0">
              <a:latin typeface="Arial" panose="020B0604020202020204" pitchFamily="34" charset="0"/>
              <a:cs typeface="Arial" panose="020B0604020202020204" pitchFamily="34" charset="0"/>
            </a:endParaRPr>
          </a:p>
        </p:txBody>
      </p:sp>
      <p:sp>
        <p:nvSpPr>
          <p:cNvPr id="6" name="Tekstfelt 5">
            <a:extLst>
              <a:ext uri="{FF2B5EF4-FFF2-40B4-BE49-F238E27FC236}">
                <a16:creationId xmlns:a16="http://schemas.microsoft.com/office/drawing/2014/main" id="{1B8ADDBB-78EE-4C95-964A-73529B0BFBCE}"/>
              </a:ext>
            </a:extLst>
          </p:cNvPr>
          <p:cNvSpPr txBox="1"/>
          <p:nvPr/>
        </p:nvSpPr>
        <p:spPr>
          <a:xfrm>
            <a:off x="933455" y="281211"/>
            <a:ext cx="7152967" cy="369332"/>
          </a:xfrm>
          <a:prstGeom prst="rect">
            <a:avLst/>
          </a:prstGeom>
          <a:noFill/>
        </p:spPr>
        <p:txBody>
          <a:bodyPr wrap="square" rtlCol="0">
            <a:spAutoFit/>
          </a:bodyPr>
          <a:lstStyle/>
          <a:p>
            <a:r>
              <a:rPr lang="da-DK" sz="1800" b="1" dirty="0">
                <a:effectLst/>
                <a:latin typeface="Arial" panose="020B0604020202020204" pitchFamily="34" charset="0"/>
                <a:ea typeface="Calibri" panose="020F0502020204030204" pitchFamily="34" charset="0"/>
              </a:rPr>
              <a:t>Havnen for alle</a:t>
            </a:r>
            <a:endParaRPr lang="da-DK" sz="2800" dirty="0">
              <a:latin typeface="Arial" panose="020B0604020202020204" pitchFamily="34" charset="0"/>
              <a:cs typeface="Arial" panose="020B0604020202020204" pitchFamily="34" charset="0"/>
            </a:endParaRPr>
          </a:p>
        </p:txBody>
      </p:sp>
      <p:pic>
        <p:nvPicPr>
          <p:cNvPr id="2" name="Billede 1">
            <a:extLst>
              <a:ext uri="{FF2B5EF4-FFF2-40B4-BE49-F238E27FC236}">
                <a16:creationId xmlns:a16="http://schemas.microsoft.com/office/drawing/2014/main" id="{4FCE6FEA-FA1A-4DA7-8F09-30C3F88C5750}"/>
              </a:ext>
            </a:extLst>
          </p:cNvPr>
          <p:cNvPicPr>
            <a:picLocks noChangeAspect="1"/>
          </p:cNvPicPr>
          <p:nvPr/>
        </p:nvPicPr>
        <p:blipFill>
          <a:blip r:embed="rId3"/>
          <a:stretch>
            <a:fillRect/>
          </a:stretch>
        </p:blipFill>
        <p:spPr>
          <a:xfrm>
            <a:off x="534009" y="650543"/>
            <a:ext cx="8200103" cy="6150079"/>
          </a:xfrm>
          <a:prstGeom prst="rect">
            <a:avLst/>
          </a:prstGeom>
        </p:spPr>
      </p:pic>
    </p:spTree>
    <p:extLst>
      <p:ext uri="{BB962C8B-B14F-4D97-AF65-F5344CB8AC3E}">
        <p14:creationId xmlns:p14="http://schemas.microsoft.com/office/powerpoint/2010/main" val="980692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1">
            <a:extLst>
              <a:ext uri="{FF2B5EF4-FFF2-40B4-BE49-F238E27FC236}">
                <a16:creationId xmlns:a16="http://schemas.microsoft.com/office/drawing/2014/main" id="{FDBB4175-A105-46A7-9253-7DC912A048C1}"/>
              </a:ext>
            </a:extLst>
          </p:cNvPr>
          <p:cNvSpPr txBox="1">
            <a:spLocks/>
          </p:cNvSpPr>
          <p:nvPr/>
        </p:nvSpPr>
        <p:spPr>
          <a:xfrm>
            <a:off x="1238865" y="2315889"/>
            <a:ext cx="7598650" cy="209387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sz="3200" dirty="0">
              <a:latin typeface="Arial" panose="020B0604020202020204" pitchFamily="34" charset="0"/>
              <a:cs typeface="Arial" panose="020B0604020202020204" pitchFamily="34" charset="0"/>
            </a:endParaRPr>
          </a:p>
        </p:txBody>
      </p:sp>
      <p:sp>
        <p:nvSpPr>
          <p:cNvPr id="5" name="Pladsholder til indhold 1">
            <a:extLst>
              <a:ext uri="{FF2B5EF4-FFF2-40B4-BE49-F238E27FC236}">
                <a16:creationId xmlns:a16="http://schemas.microsoft.com/office/drawing/2014/main" id="{CF3D61CC-F7E9-4775-8CF8-7BF0F4B98FC3}"/>
              </a:ext>
            </a:extLst>
          </p:cNvPr>
          <p:cNvSpPr txBox="1">
            <a:spLocks/>
          </p:cNvSpPr>
          <p:nvPr/>
        </p:nvSpPr>
        <p:spPr>
          <a:xfrm>
            <a:off x="409888" y="2315889"/>
            <a:ext cx="8200103" cy="313609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dirty="0">
              <a:effectLst/>
              <a:latin typeface="Arial" panose="020B0604020202020204" pitchFamily="34" charset="0"/>
              <a:ea typeface="Calibri" panose="020F0502020204030204" pitchFamily="34" charset="0"/>
            </a:endParaRPr>
          </a:p>
          <a:p>
            <a:pPr marL="457200" indent="-457200">
              <a:buAutoNum type="arabicParenR"/>
            </a:pPr>
            <a:endParaRPr lang="da-DK" sz="3200" dirty="0">
              <a:latin typeface="Arial" panose="020B0604020202020204" pitchFamily="34" charset="0"/>
              <a:cs typeface="Arial" panose="020B0604020202020204" pitchFamily="34" charset="0"/>
            </a:endParaRPr>
          </a:p>
        </p:txBody>
      </p:sp>
      <p:sp>
        <p:nvSpPr>
          <p:cNvPr id="6" name="Tekstfelt 5">
            <a:extLst>
              <a:ext uri="{FF2B5EF4-FFF2-40B4-BE49-F238E27FC236}">
                <a16:creationId xmlns:a16="http://schemas.microsoft.com/office/drawing/2014/main" id="{1B8ADDBB-78EE-4C95-964A-73529B0BFBCE}"/>
              </a:ext>
            </a:extLst>
          </p:cNvPr>
          <p:cNvSpPr txBox="1"/>
          <p:nvPr/>
        </p:nvSpPr>
        <p:spPr>
          <a:xfrm>
            <a:off x="933455" y="281211"/>
            <a:ext cx="7152967" cy="369332"/>
          </a:xfrm>
          <a:prstGeom prst="rect">
            <a:avLst/>
          </a:prstGeom>
          <a:noFill/>
        </p:spPr>
        <p:txBody>
          <a:bodyPr wrap="square" rtlCol="0">
            <a:spAutoFit/>
          </a:bodyPr>
          <a:lstStyle/>
          <a:p>
            <a:r>
              <a:rPr lang="da-DK" sz="1800" b="1" dirty="0">
                <a:effectLst/>
                <a:latin typeface="Arial" panose="020B0604020202020204" pitchFamily="34" charset="0"/>
                <a:ea typeface="Calibri" panose="020F0502020204030204" pitchFamily="34" charset="0"/>
              </a:rPr>
              <a:t>Havnen for alle</a:t>
            </a:r>
            <a:endParaRPr lang="da-DK" sz="2800" dirty="0">
              <a:latin typeface="Arial" panose="020B0604020202020204" pitchFamily="34" charset="0"/>
              <a:cs typeface="Arial" panose="020B0604020202020204" pitchFamily="34" charset="0"/>
            </a:endParaRPr>
          </a:p>
        </p:txBody>
      </p:sp>
      <p:pic>
        <p:nvPicPr>
          <p:cNvPr id="3" name="Billede 2">
            <a:extLst>
              <a:ext uri="{FF2B5EF4-FFF2-40B4-BE49-F238E27FC236}">
                <a16:creationId xmlns:a16="http://schemas.microsoft.com/office/drawing/2014/main" id="{5A1B83EA-27C6-4B22-A23C-71E8EEB152AF}"/>
              </a:ext>
            </a:extLst>
          </p:cNvPr>
          <p:cNvPicPr>
            <a:picLocks noChangeAspect="1"/>
          </p:cNvPicPr>
          <p:nvPr/>
        </p:nvPicPr>
        <p:blipFill>
          <a:blip r:embed="rId3"/>
          <a:stretch>
            <a:fillRect/>
          </a:stretch>
        </p:blipFill>
        <p:spPr>
          <a:xfrm>
            <a:off x="306485" y="650543"/>
            <a:ext cx="8427627" cy="6320722"/>
          </a:xfrm>
          <a:prstGeom prst="rect">
            <a:avLst/>
          </a:prstGeom>
        </p:spPr>
      </p:pic>
    </p:spTree>
    <p:extLst>
      <p:ext uri="{BB962C8B-B14F-4D97-AF65-F5344CB8AC3E}">
        <p14:creationId xmlns:p14="http://schemas.microsoft.com/office/powerpoint/2010/main" val="3725465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16B6125C-7403-821A-6888-5336CE6EADAB}"/>
              </a:ext>
            </a:extLst>
          </p:cNvPr>
          <p:cNvSpPr txBox="1"/>
          <p:nvPr/>
        </p:nvSpPr>
        <p:spPr>
          <a:xfrm>
            <a:off x="898635" y="557189"/>
            <a:ext cx="7346728" cy="1104857"/>
          </a:xfrm>
          <a:prstGeom prst="rect">
            <a:avLst/>
          </a:prstGeom>
        </p:spPr>
        <p:txBody>
          <a:bodyPr vert="horz" lIns="91440" tIns="45720" rIns="91440" bIns="45720" rtlCol="0" anchor="b">
            <a:noAutofit/>
          </a:bodyPr>
          <a:lstStyle/>
          <a:p>
            <a:pPr marL="0" lvl="1" algn="ctr" defTabSz="914400">
              <a:lnSpc>
                <a:spcPct val="90000"/>
              </a:lnSpc>
              <a:spcBef>
                <a:spcPct val="0"/>
              </a:spcBef>
              <a:spcAft>
                <a:spcPts val="600"/>
              </a:spcAft>
            </a:pPr>
            <a:r>
              <a:rPr lang="en-US" sz="4000" b="1" dirty="0" err="1">
                <a:latin typeface="Arial" panose="020B0604020202020204" pitchFamily="34" charset="0"/>
                <a:ea typeface="+mj-ea"/>
                <a:cs typeface="Arial" panose="020B0604020202020204" pitchFamily="34" charset="0"/>
              </a:rPr>
              <a:t>Moler</a:t>
            </a:r>
            <a:r>
              <a:rPr lang="en-US" sz="4000" b="1" dirty="0">
                <a:latin typeface="Arial" panose="020B0604020202020204" pitchFamily="34" charset="0"/>
                <a:ea typeface="+mj-ea"/>
                <a:cs typeface="Arial" panose="020B0604020202020204" pitchFamily="34" charset="0"/>
              </a:rPr>
              <a:t> og </a:t>
            </a:r>
            <a:r>
              <a:rPr lang="en-US" sz="4000" b="1" dirty="0" err="1">
                <a:latin typeface="Arial" panose="020B0604020202020204" pitchFamily="34" charset="0"/>
                <a:ea typeface="+mj-ea"/>
                <a:cs typeface="Arial" panose="020B0604020202020204" pitchFamily="34" charset="0"/>
              </a:rPr>
              <a:t>kajstrækninger</a:t>
            </a:r>
            <a:r>
              <a:rPr lang="en-US" sz="4000" b="1" dirty="0">
                <a:latin typeface="Arial" panose="020B0604020202020204" pitchFamily="34" charset="0"/>
                <a:ea typeface="+mj-ea"/>
                <a:cs typeface="Arial" panose="020B0604020202020204" pitchFamily="34" charset="0"/>
              </a:rPr>
              <a:t> </a:t>
            </a:r>
            <a:br>
              <a:rPr lang="en-US" sz="4000" b="1" dirty="0">
                <a:latin typeface="Arial" panose="020B0604020202020204" pitchFamily="34" charset="0"/>
                <a:ea typeface="+mj-ea"/>
                <a:cs typeface="Arial" panose="020B0604020202020204" pitchFamily="34" charset="0"/>
              </a:rPr>
            </a:br>
            <a:r>
              <a:rPr lang="en-US" sz="4000" b="1" dirty="0">
                <a:latin typeface="Arial" panose="020B0604020202020204" pitchFamily="34" charset="0"/>
                <a:ea typeface="+mj-ea"/>
                <a:cs typeface="Arial" panose="020B0604020202020204" pitchFamily="34" charset="0"/>
              </a:rPr>
              <a:t>på nye </a:t>
            </a:r>
            <a:r>
              <a:rPr lang="en-US" sz="4000" b="1" dirty="0" err="1">
                <a:latin typeface="Arial" panose="020B0604020202020204" pitchFamily="34" charset="0"/>
                <a:ea typeface="+mj-ea"/>
                <a:cs typeface="Arial" panose="020B0604020202020204" pitchFamily="34" charset="0"/>
              </a:rPr>
              <a:t>måder</a:t>
            </a:r>
            <a:endParaRPr lang="en-US" sz="4000" b="1" dirty="0">
              <a:latin typeface="Arial" panose="020B0604020202020204" pitchFamily="34" charset="0"/>
              <a:ea typeface="+mj-ea"/>
              <a:cs typeface="Arial" panose="020B0604020202020204" pitchFamily="34" charset="0"/>
            </a:endParaRPr>
          </a:p>
        </p:txBody>
      </p:sp>
      <p:pic>
        <p:nvPicPr>
          <p:cNvPr id="7" name="Billede 6">
            <a:extLst>
              <a:ext uri="{FF2B5EF4-FFF2-40B4-BE49-F238E27FC236}">
                <a16:creationId xmlns:a16="http://schemas.microsoft.com/office/drawing/2014/main" id="{F39DF34B-652C-AD52-13EB-80FC533941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7777" y="3225306"/>
            <a:ext cx="3514855" cy="2636141"/>
          </a:xfrm>
          <a:prstGeom prst="rect">
            <a:avLst/>
          </a:prstGeom>
        </p:spPr>
      </p:pic>
      <p:pic>
        <p:nvPicPr>
          <p:cNvPr id="6" name="Billede 5">
            <a:extLst>
              <a:ext uri="{FF2B5EF4-FFF2-40B4-BE49-F238E27FC236}">
                <a16:creationId xmlns:a16="http://schemas.microsoft.com/office/drawing/2014/main" id="{A6780D10-D23B-20E3-1E87-E3C756167A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5039" y="3475320"/>
            <a:ext cx="2848152" cy="2136114"/>
          </a:xfrm>
          <a:prstGeom prst="rect">
            <a:avLst/>
          </a:prstGeom>
        </p:spPr>
      </p:pic>
      <p:pic>
        <p:nvPicPr>
          <p:cNvPr id="11" name="Billede 10">
            <a:extLst>
              <a:ext uri="{FF2B5EF4-FFF2-40B4-BE49-F238E27FC236}">
                <a16:creationId xmlns:a16="http://schemas.microsoft.com/office/drawing/2014/main" id="{DA8402F6-F5EC-7229-9D9B-C592749DD9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4504" y="3475320"/>
            <a:ext cx="2848152" cy="2136114"/>
          </a:xfrm>
          <a:prstGeom prst="rect">
            <a:avLst/>
          </a:prstGeom>
        </p:spPr>
      </p:pic>
    </p:spTree>
    <p:extLst>
      <p:ext uri="{BB962C8B-B14F-4D97-AF65-F5344CB8AC3E}">
        <p14:creationId xmlns:p14="http://schemas.microsoft.com/office/powerpoint/2010/main" val="3770134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16B6125C-7403-821A-6888-5336CE6EADAB}"/>
              </a:ext>
            </a:extLst>
          </p:cNvPr>
          <p:cNvSpPr txBox="1"/>
          <p:nvPr/>
        </p:nvSpPr>
        <p:spPr>
          <a:xfrm>
            <a:off x="1241535" y="4837089"/>
            <a:ext cx="7346728" cy="1104857"/>
          </a:xfrm>
          <a:prstGeom prst="rect">
            <a:avLst/>
          </a:prstGeom>
        </p:spPr>
        <p:txBody>
          <a:bodyPr vert="horz" lIns="91440" tIns="45720" rIns="91440" bIns="45720" rtlCol="0" anchor="b">
            <a:noAutofit/>
          </a:bodyPr>
          <a:lstStyle/>
          <a:p>
            <a:pPr marL="635000" lvl="2" indent="-457200">
              <a:buFont typeface="Arial" panose="020B0604020202020204" pitchFamily="34" charset="0"/>
              <a:buChar char="•"/>
            </a:pPr>
            <a:r>
              <a:rPr lang="da-DK" sz="2800" dirty="0"/>
              <a:t>Gode og rene basisfaciliteter</a:t>
            </a:r>
          </a:p>
          <a:p>
            <a:pPr marL="635000" lvl="3"/>
            <a:r>
              <a:rPr lang="da-DK" sz="2400" dirty="0"/>
              <a:t> (Familiebaderum</a:t>
            </a:r>
            <a:r>
              <a:rPr lang="da-DK" sz="2800" dirty="0"/>
              <a:t>)</a:t>
            </a:r>
          </a:p>
          <a:p>
            <a:pPr marL="635000" lvl="2" indent="-457200">
              <a:buFont typeface="Arial" panose="020B0604020202020204" pitchFamily="34" charset="0"/>
              <a:buChar char="•"/>
            </a:pPr>
            <a:r>
              <a:rPr lang="da-DK" sz="2800" dirty="0"/>
              <a:t>God beliggenhed på ruten</a:t>
            </a:r>
          </a:p>
          <a:p>
            <a:pPr marL="635000" lvl="2" indent="-457200">
              <a:buFont typeface="Arial" panose="020B0604020202020204" pitchFamily="34" charset="0"/>
              <a:buChar char="•"/>
            </a:pPr>
            <a:r>
              <a:rPr lang="da-DK" sz="2800" dirty="0"/>
              <a:t>Nærhed til by</a:t>
            </a:r>
          </a:p>
          <a:p>
            <a:pPr marL="635000" lvl="2" indent="-457200">
              <a:buFont typeface="Arial" panose="020B0604020202020204" pitchFamily="34" charset="0"/>
              <a:buChar char="•"/>
            </a:pPr>
            <a:r>
              <a:rPr lang="da-DK" sz="2800" dirty="0"/>
              <a:t>Natur og ro </a:t>
            </a:r>
          </a:p>
          <a:p>
            <a:pPr marL="635000" lvl="2" indent="-457200">
              <a:buFont typeface="Arial" panose="020B0604020202020204" pitchFamily="34" charset="0"/>
              <a:buChar char="•"/>
            </a:pPr>
            <a:r>
              <a:rPr lang="da-DK" sz="2800" dirty="0"/>
              <a:t>Personlig betjening/kontakt</a:t>
            </a:r>
          </a:p>
          <a:p>
            <a:pPr marL="635000" lvl="2" indent="-457200">
              <a:buFont typeface="Arial" panose="020B0604020202020204" pitchFamily="34" charset="0"/>
              <a:buChar char="•"/>
            </a:pPr>
            <a:r>
              <a:rPr lang="da-DK" sz="2800" dirty="0" err="1"/>
              <a:t>Wifi</a:t>
            </a:r>
            <a:r>
              <a:rPr lang="da-DK" sz="2800" dirty="0"/>
              <a:t> – der virker  </a:t>
            </a:r>
          </a:p>
          <a:p>
            <a:pPr marL="177800" lvl="2"/>
            <a:endParaRPr lang="da-DK" sz="1400" dirty="0"/>
          </a:p>
          <a:p>
            <a:pPr marL="177800" lvl="2"/>
            <a:r>
              <a:rPr lang="da-DK" sz="2800" i="1" dirty="0"/>
              <a:t>Nye:  </a:t>
            </a:r>
          </a:p>
          <a:p>
            <a:pPr marL="635000" lvl="2" indent="-457200">
              <a:buFont typeface="Arial" panose="020B0604020202020204" pitchFamily="34" charset="0"/>
              <a:buChar char="•"/>
            </a:pPr>
            <a:r>
              <a:rPr lang="da-DK" sz="2800" dirty="0"/>
              <a:t>Gratis trådløst Internet </a:t>
            </a:r>
          </a:p>
          <a:p>
            <a:pPr marL="635000" lvl="2" indent="-457200">
              <a:buFont typeface="Arial" panose="020B0604020202020204" pitchFamily="34" charset="0"/>
              <a:buChar char="•"/>
            </a:pPr>
            <a:r>
              <a:rPr lang="da-DK" sz="2800" dirty="0"/>
              <a:t>Online Booking og betaling</a:t>
            </a:r>
          </a:p>
          <a:p>
            <a:pPr marL="635000" lvl="2" indent="-457200">
              <a:buFont typeface="Arial" panose="020B0604020202020204" pitchFamily="34" charset="0"/>
              <a:buChar char="•"/>
            </a:pPr>
            <a:r>
              <a:rPr lang="da-DK" sz="2800" dirty="0"/>
              <a:t>All-inclusive</a:t>
            </a:r>
          </a:p>
        </p:txBody>
      </p:sp>
      <p:sp>
        <p:nvSpPr>
          <p:cNvPr id="3" name="Tekstfelt 2">
            <a:extLst>
              <a:ext uri="{FF2B5EF4-FFF2-40B4-BE49-F238E27FC236}">
                <a16:creationId xmlns:a16="http://schemas.microsoft.com/office/drawing/2014/main" id="{DED5F970-B9C0-87A5-90A6-3B0142D5D88D}"/>
              </a:ext>
            </a:extLst>
          </p:cNvPr>
          <p:cNvSpPr txBox="1"/>
          <p:nvPr/>
        </p:nvSpPr>
        <p:spPr>
          <a:xfrm>
            <a:off x="1241534" y="336034"/>
            <a:ext cx="7038865" cy="584775"/>
          </a:xfrm>
          <a:prstGeom prst="rect">
            <a:avLst/>
          </a:prstGeom>
          <a:noFill/>
        </p:spPr>
        <p:txBody>
          <a:bodyPr wrap="square">
            <a:spAutoFit/>
          </a:bodyPr>
          <a:lstStyle/>
          <a:p>
            <a:r>
              <a:rPr lang="da-DK" sz="3200" b="1" dirty="0"/>
              <a:t>Hvad efterspørger gæstesejlerne? </a:t>
            </a:r>
          </a:p>
        </p:txBody>
      </p:sp>
    </p:spTree>
    <p:extLst>
      <p:ext uri="{BB962C8B-B14F-4D97-AF65-F5344CB8AC3E}">
        <p14:creationId xmlns:p14="http://schemas.microsoft.com/office/powerpoint/2010/main" val="184013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 calcmode="lin" valueType="num">
                                      <p:cBhvr additive="base">
                                        <p:cTn id="3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 calcmode="lin" valueType="num">
                                      <p:cBhvr additive="base">
                                        <p:cTn id="3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xEl>
                                              <p:pRg st="9" end="9"/>
                                            </p:txEl>
                                          </p:spTgt>
                                        </p:tgtEl>
                                        <p:attrNameLst>
                                          <p:attrName>style.visibility</p:attrName>
                                        </p:attrNameLst>
                                      </p:cBhvr>
                                      <p:to>
                                        <p:strVal val="visible"/>
                                      </p:to>
                                    </p:set>
                                    <p:anim calcmode="lin" valueType="num">
                                      <p:cBhvr additive="base">
                                        <p:cTn id="39"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anim calcmode="lin" valueType="num">
                                      <p:cBhvr additive="base">
                                        <p:cTn id="43"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
                                            <p:txEl>
                                              <p:pRg st="11" end="11"/>
                                            </p:txEl>
                                          </p:spTgt>
                                        </p:tgtEl>
                                        <p:attrNameLst>
                                          <p:attrName>style.visibility</p:attrName>
                                        </p:attrNameLst>
                                      </p:cBhvr>
                                      <p:to>
                                        <p:strVal val="visible"/>
                                      </p:to>
                                    </p:set>
                                    <p:anim calcmode="lin" valueType="num">
                                      <p:cBhvr additive="base">
                                        <p:cTn id="47"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45826332-F34E-4447-81B2-722AF7C8E528}"/>
              </a:ext>
            </a:extLst>
          </p:cNvPr>
          <p:cNvSpPr txBox="1">
            <a:spLocks noChangeArrowheads="1"/>
          </p:cNvSpPr>
          <p:nvPr/>
        </p:nvSpPr>
        <p:spPr>
          <a:xfrm>
            <a:off x="1494235" y="1916908"/>
            <a:ext cx="6298371" cy="3394472"/>
          </a:xfrm>
          <a:prstGeom prst="rect">
            <a:avLst/>
          </a:prstGeom>
        </p:spPr>
        <p:txBody>
          <a:bodyPr/>
          <a:lstStyle>
            <a:lvl1pPr marL="271463" indent="-271463" algn="l" rtl="0" eaLnBrk="0" fontAlgn="base" hangingPunct="0">
              <a:lnSpc>
                <a:spcPct val="90000"/>
              </a:lnSpc>
              <a:spcBef>
                <a:spcPct val="35000"/>
              </a:spcBef>
              <a:spcAft>
                <a:spcPct val="0"/>
              </a:spcAft>
              <a:buClr>
                <a:srgbClr val="E2001A"/>
              </a:buClr>
              <a:buFont typeface="Wingdings" pitchFamily="2" charset="2"/>
              <a:buChar char="§"/>
              <a:defRPr sz="2800">
                <a:solidFill>
                  <a:schemeClr val="tx1"/>
                </a:solidFill>
                <a:latin typeface="+mn-lt"/>
                <a:ea typeface="+mn-ea"/>
                <a:cs typeface="+mn-cs"/>
              </a:defRPr>
            </a:lvl1pPr>
            <a:lvl2pPr marL="714375" indent="-263525" algn="l" rtl="0" eaLnBrk="0" fontAlgn="base" hangingPunct="0">
              <a:lnSpc>
                <a:spcPct val="90000"/>
              </a:lnSpc>
              <a:spcBef>
                <a:spcPct val="35000"/>
              </a:spcBef>
              <a:spcAft>
                <a:spcPct val="0"/>
              </a:spcAft>
              <a:buClr>
                <a:schemeClr val="tx1"/>
              </a:buClr>
              <a:buFont typeface="Verdana" pitchFamily="34" charset="0"/>
              <a:buChar char="-"/>
              <a:defRPr sz="2400">
                <a:solidFill>
                  <a:schemeClr val="tx1"/>
                </a:solidFill>
                <a:latin typeface="+mn-lt"/>
              </a:defRPr>
            </a:lvl2pPr>
            <a:lvl3pPr marL="1235075" indent="-228600" algn="l" rtl="0" eaLnBrk="0" fontAlgn="base" hangingPunct="0">
              <a:lnSpc>
                <a:spcPct val="90000"/>
              </a:lnSpc>
              <a:spcBef>
                <a:spcPct val="35000"/>
              </a:spcBef>
              <a:spcAft>
                <a:spcPct val="0"/>
              </a:spcAft>
              <a:buClr>
                <a:schemeClr val="tx1"/>
              </a:buClr>
              <a:buFont typeface="Verdana" pitchFamily="34" charset="0"/>
              <a:buChar char="-"/>
              <a:defRPr sz="2000">
                <a:solidFill>
                  <a:schemeClr val="tx1"/>
                </a:solidFill>
                <a:latin typeface="+mn-lt"/>
              </a:defRPr>
            </a:lvl3pPr>
            <a:lvl4pPr marL="1643063" indent="-228600" algn="l" rtl="0" eaLnBrk="0" fontAlgn="base" hangingPunct="0">
              <a:lnSpc>
                <a:spcPct val="90000"/>
              </a:lnSpc>
              <a:spcBef>
                <a:spcPct val="35000"/>
              </a:spcBef>
              <a:spcAft>
                <a:spcPct val="0"/>
              </a:spcAft>
              <a:buClr>
                <a:srgbClr val="E2001A"/>
              </a:buClr>
              <a:buFont typeface="Wingdings" pitchFamily="2" charset="2"/>
              <a:defRPr sz="1800">
                <a:solidFill>
                  <a:schemeClr val="tx1"/>
                </a:solidFill>
                <a:latin typeface="+mn-lt"/>
              </a:defRPr>
            </a:lvl4pPr>
            <a:lvl5pPr marL="2057400" indent="-228600" algn="l" rtl="0" eaLnBrk="0" fontAlgn="base" hangingPunct="0">
              <a:spcBef>
                <a:spcPct val="20000"/>
              </a:spcBef>
              <a:spcAft>
                <a:spcPct val="0"/>
              </a:spcAft>
              <a:buClr>
                <a:srgbClr val="E2001A"/>
              </a:buClr>
              <a:buFont typeface="Wingdings" pitchFamily="2" charset="2"/>
              <a:buChar char="§"/>
              <a:defRPr sz="1800">
                <a:solidFill>
                  <a:schemeClr val="tx1"/>
                </a:solidFill>
                <a:latin typeface="+mn-lt"/>
              </a:defRPr>
            </a:lvl5pPr>
            <a:lvl6pPr marL="2514600" indent="-228600" algn="l" rtl="0" fontAlgn="base">
              <a:spcBef>
                <a:spcPct val="20000"/>
              </a:spcBef>
              <a:spcAft>
                <a:spcPct val="0"/>
              </a:spcAft>
              <a:buClr>
                <a:srgbClr val="E2001A"/>
              </a:buClr>
              <a:buFont typeface="Wingdings" pitchFamily="2" charset="2"/>
              <a:buChar char="§"/>
              <a:defRPr sz="1800">
                <a:solidFill>
                  <a:schemeClr val="tx1"/>
                </a:solidFill>
                <a:latin typeface="+mn-lt"/>
              </a:defRPr>
            </a:lvl6pPr>
            <a:lvl7pPr marL="2971800" indent="-228600" algn="l" rtl="0" fontAlgn="base">
              <a:spcBef>
                <a:spcPct val="20000"/>
              </a:spcBef>
              <a:spcAft>
                <a:spcPct val="0"/>
              </a:spcAft>
              <a:buClr>
                <a:srgbClr val="E2001A"/>
              </a:buClr>
              <a:buFont typeface="Wingdings" pitchFamily="2" charset="2"/>
              <a:buChar char="§"/>
              <a:defRPr sz="1800">
                <a:solidFill>
                  <a:schemeClr val="tx1"/>
                </a:solidFill>
                <a:latin typeface="+mn-lt"/>
              </a:defRPr>
            </a:lvl7pPr>
            <a:lvl8pPr marL="3429000" indent="-228600" algn="l" rtl="0" fontAlgn="base">
              <a:spcBef>
                <a:spcPct val="20000"/>
              </a:spcBef>
              <a:spcAft>
                <a:spcPct val="0"/>
              </a:spcAft>
              <a:buClr>
                <a:srgbClr val="E2001A"/>
              </a:buClr>
              <a:buFont typeface="Wingdings" pitchFamily="2" charset="2"/>
              <a:buChar char="§"/>
              <a:defRPr sz="1800">
                <a:solidFill>
                  <a:schemeClr val="tx1"/>
                </a:solidFill>
                <a:latin typeface="+mn-lt"/>
              </a:defRPr>
            </a:lvl8pPr>
            <a:lvl9pPr marL="3886200" indent="-228600" algn="l" rtl="0" fontAlgn="base">
              <a:spcBef>
                <a:spcPct val="20000"/>
              </a:spcBef>
              <a:spcAft>
                <a:spcPct val="0"/>
              </a:spcAft>
              <a:buClr>
                <a:srgbClr val="E2001A"/>
              </a:buClr>
              <a:buFont typeface="Wingdings" pitchFamily="2" charset="2"/>
              <a:buChar char="§"/>
              <a:defRPr sz="1800">
                <a:solidFill>
                  <a:schemeClr val="tx1"/>
                </a:solidFill>
                <a:latin typeface="+mn-lt"/>
              </a:defRPr>
            </a:lvl9pPr>
          </a:lstStyle>
          <a:p>
            <a:endParaRPr lang="da-DK" altLang="da-DK" sz="2100" kern="0" dirty="0"/>
          </a:p>
          <a:p>
            <a:endParaRPr lang="da-DK" altLang="da-DK" sz="2100" kern="0" dirty="0"/>
          </a:p>
          <a:p>
            <a:endParaRPr lang="da-DK" altLang="da-DK" sz="2100" kern="0" dirty="0"/>
          </a:p>
          <a:p>
            <a:endParaRPr lang="da-DK" altLang="da-DK" sz="2100" kern="0" dirty="0"/>
          </a:p>
        </p:txBody>
      </p:sp>
      <p:sp>
        <p:nvSpPr>
          <p:cNvPr id="10" name="Titel 9">
            <a:extLst>
              <a:ext uri="{FF2B5EF4-FFF2-40B4-BE49-F238E27FC236}">
                <a16:creationId xmlns:a16="http://schemas.microsoft.com/office/drawing/2014/main" id="{88C899E3-897D-4E21-9DED-3611A3F840B1}"/>
              </a:ext>
            </a:extLst>
          </p:cNvPr>
          <p:cNvSpPr>
            <a:spLocks noGrp="1"/>
          </p:cNvSpPr>
          <p:nvPr>
            <p:ph type="title"/>
          </p:nvPr>
        </p:nvSpPr>
        <p:spPr>
          <a:xfrm>
            <a:off x="840122" y="684516"/>
            <a:ext cx="7463756" cy="862104"/>
          </a:xfrm>
        </p:spPr>
        <p:txBody>
          <a:bodyPr>
            <a:normAutofit/>
          </a:bodyPr>
          <a:lstStyle/>
          <a:p>
            <a:r>
              <a:rPr lang="da-DK" sz="3000" b="1" dirty="0">
                <a:latin typeface="Calibri" panose="020F0502020204030204" pitchFamily="34" charset="0"/>
                <a:cs typeface="Calibri" panose="020F0502020204030204" pitchFamily="34" charset="0"/>
              </a:rPr>
              <a:t>Tilfredshed</a:t>
            </a:r>
            <a:r>
              <a:rPr lang="da-DK" sz="3000" dirty="0">
                <a:latin typeface="Calibri" panose="020F0502020204030204" pitchFamily="34" charset="0"/>
                <a:cs typeface="Calibri" panose="020F0502020204030204" pitchFamily="34" charset="0"/>
              </a:rPr>
              <a:t> </a:t>
            </a:r>
            <a:r>
              <a:rPr lang="da-DK" sz="3000" b="1" dirty="0">
                <a:latin typeface="Calibri" panose="020F0502020204030204" pitchFamily="34" charset="0"/>
                <a:cs typeface="Calibri" panose="020F0502020204030204" pitchFamily="34" charset="0"/>
              </a:rPr>
              <a:t>med havneområdet 2017</a:t>
            </a:r>
          </a:p>
        </p:txBody>
      </p:sp>
      <p:sp>
        <p:nvSpPr>
          <p:cNvPr id="2" name="Pladsholder til indhold 1">
            <a:extLst>
              <a:ext uri="{FF2B5EF4-FFF2-40B4-BE49-F238E27FC236}">
                <a16:creationId xmlns:a16="http://schemas.microsoft.com/office/drawing/2014/main" id="{70945E23-A2B5-4CF5-B9B1-A141A5786EEE}"/>
              </a:ext>
            </a:extLst>
          </p:cNvPr>
          <p:cNvSpPr>
            <a:spLocks noGrp="1"/>
          </p:cNvSpPr>
          <p:nvPr>
            <p:ph type="body" sz="quarter" idx="17"/>
          </p:nvPr>
        </p:nvSpPr>
        <p:spPr>
          <a:xfrm>
            <a:off x="641826" y="2033876"/>
            <a:ext cx="8218819" cy="3160536"/>
          </a:xfrm>
          <a:prstGeom prst="rect">
            <a:avLst/>
          </a:prstGeom>
        </p:spPr>
        <p:txBody>
          <a:bodyPr>
            <a:noAutofit/>
          </a:bodyPr>
          <a:lstStyle/>
          <a:p>
            <a:pPr marL="266700" indent="-260747" defTabSz="540000">
              <a:lnSpc>
                <a:spcPct val="120000"/>
              </a:lnSpc>
              <a:spcBef>
                <a:spcPts val="900"/>
              </a:spcBef>
              <a:buClr>
                <a:schemeClr val="tx2"/>
              </a:buClr>
              <a:buSzPct val="105000"/>
            </a:pPr>
            <a:r>
              <a:rPr lang="da-DK" sz="2400" dirty="0">
                <a:latin typeface="Calibri" panose="020F0502020204030204" pitchFamily="34" charset="0"/>
                <a:cs typeface="Calibri" panose="020F0502020204030204" pitchFamily="34" charset="0"/>
              </a:rPr>
              <a:t>Sejlerne er meget tilfredse med serviceniveauet i havnene</a:t>
            </a:r>
          </a:p>
          <a:p>
            <a:pPr marL="266700" indent="-260747" defTabSz="540000">
              <a:lnSpc>
                <a:spcPct val="120000"/>
              </a:lnSpc>
              <a:spcBef>
                <a:spcPts val="900"/>
              </a:spcBef>
              <a:buClr>
                <a:schemeClr val="tx2"/>
              </a:buClr>
              <a:buSzPct val="105000"/>
            </a:pPr>
            <a:r>
              <a:rPr lang="da-DK" sz="2400" dirty="0">
                <a:latin typeface="Calibri" panose="020F0502020204030204" pitchFamily="34" charset="0"/>
                <a:cs typeface="Calibri" panose="020F0502020204030204" pitchFamily="34" charset="0"/>
              </a:rPr>
              <a:t>Alt i alt er 83 % af de udenlandske og 91 % af de danske sejlere er tilfredse med serviceniveauet i havnene</a:t>
            </a:r>
          </a:p>
          <a:p>
            <a:pPr marL="266700" indent="-260747" defTabSz="540000">
              <a:lnSpc>
                <a:spcPct val="120000"/>
              </a:lnSpc>
              <a:spcBef>
                <a:spcPts val="900"/>
              </a:spcBef>
              <a:buClr>
                <a:schemeClr val="tx2"/>
              </a:buClr>
              <a:buSzPct val="105000"/>
            </a:pPr>
            <a:r>
              <a:rPr lang="da-DK" sz="2400" dirty="0">
                <a:latin typeface="Calibri" panose="020F0502020204030204" pitchFamily="34" charset="0"/>
                <a:cs typeface="Calibri" panose="020F0502020204030204" pitchFamily="34" charset="0"/>
              </a:rPr>
              <a:t>Tilfredshed med information fra havnene er steget markant fra 2006 fra 2017</a:t>
            </a:r>
          </a:p>
          <a:p>
            <a:pPr marL="266700" indent="-260747" defTabSz="540000">
              <a:lnSpc>
                <a:spcPct val="120000"/>
              </a:lnSpc>
              <a:spcBef>
                <a:spcPts val="900"/>
              </a:spcBef>
              <a:buClr>
                <a:schemeClr val="tx2"/>
              </a:buClr>
              <a:buSzPct val="105000"/>
            </a:pPr>
            <a:r>
              <a:rPr lang="da-DK" sz="2400" dirty="0">
                <a:latin typeface="Calibri" panose="020F0502020204030204" pitchFamily="34" charset="0"/>
                <a:cs typeface="Calibri" panose="020F0502020204030204" pitchFamily="34" charset="0"/>
              </a:rPr>
              <a:t>Tilfredsheden med havnens faciliteter er faldet markant</a:t>
            </a:r>
          </a:p>
          <a:p>
            <a:pPr marL="0" lvl="1" defTabSz="540000">
              <a:lnSpc>
                <a:spcPct val="120000"/>
              </a:lnSpc>
              <a:spcBef>
                <a:spcPts val="900"/>
              </a:spcBef>
            </a:pPr>
            <a:endParaRPr lang="da-DK" sz="2400" dirty="0">
              <a:latin typeface="Calibri" panose="020F0502020204030204" pitchFamily="34" charset="0"/>
              <a:cs typeface="Calibri" panose="020F0502020204030204" pitchFamily="34" charset="0"/>
            </a:endParaRPr>
          </a:p>
          <a:p>
            <a:pPr defTabSz="540000">
              <a:lnSpc>
                <a:spcPct val="120000"/>
              </a:lnSpc>
              <a:spcBef>
                <a:spcPts val="900"/>
              </a:spcBef>
              <a:buNone/>
            </a:pPr>
            <a:r>
              <a:rPr lang="da-DK" sz="1400" i="1" dirty="0">
                <a:latin typeface="+mj-lt"/>
              </a:rPr>
              <a:t>Kilde Visit Danmark</a:t>
            </a:r>
            <a:endParaRPr lang="da-DK" sz="2400" i="1" dirty="0">
              <a:latin typeface="+mj-lt"/>
            </a:endParaRPr>
          </a:p>
          <a:p>
            <a:pPr marL="0" indent="0" defTabSz="540000">
              <a:lnSpc>
                <a:spcPct val="120000"/>
              </a:lnSpc>
              <a:spcBef>
                <a:spcPts val="900"/>
              </a:spcBef>
              <a:buNone/>
            </a:pPr>
            <a:endParaRPr lang="da-DK" sz="2400" dirty="0">
              <a:latin typeface="+mj-lt"/>
            </a:endParaRPr>
          </a:p>
        </p:txBody>
      </p:sp>
    </p:spTree>
    <p:extLst>
      <p:ext uri="{BB962C8B-B14F-4D97-AF65-F5344CB8AC3E}">
        <p14:creationId xmlns:p14="http://schemas.microsoft.com/office/powerpoint/2010/main" val="1441890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42" y="579558"/>
            <a:ext cx="8229600" cy="391272"/>
          </a:xfrm>
        </p:spPr>
        <p:txBody>
          <a:bodyPr>
            <a:normAutofit fontScale="90000"/>
          </a:bodyPr>
          <a:lstStyle/>
          <a:p>
            <a:r>
              <a:rPr sz="2400" b="1" dirty="0" err="1">
                <a:latin typeface="+mn-lt"/>
              </a:rPr>
              <a:t>Hvor</a:t>
            </a:r>
            <a:r>
              <a:rPr sz="2400" b="1" dirty="0">
                <a:latin typeface="+mn-lt"/>
              </a:rPr>
              <a:t> </a:t>
            </a:r>
            <a:r>
              <a:rPr sz="2400" b="1" dirty="0" err="1">
                <a:latin typeface="+mn-lt"/>
              </a:rPr>
              <a:t>tilfreds</a:t>
            </a:r>
            <a:r>
              <a:rPr sz="2400" b="1" dirty="0">
                <a:latin typeface="+mn-lt"/>
              </a:rPr>
              <a:t> er du </a:t>
            </a:r>
            <a:r>
              <a:rPr sz="2400" b="1" dirty="0" err="1">
                <a:latin typeface="+mn-lt"/>
              </a:rPr>
              <a:t>generelt</a:t>
            </a:r>
            <a:r>
              <a:rPr sz="2400" b="1" dirty="0">
                <a:latin typeface="+mn-lt"/>
              </a:rPr>
              <a:t> set med </a:t>
            </a:r>
            <a:r>
              <a:rPr sz="2400" b="1" dirty="0" err="1">
                <a:latin typeface="+mn-lt"/>
              </a:rPr>
              <a:t>følgende</a:t>
            </a:r>
            <a:r>
              <a:rPr sz="2400" b="1" dirty="0">
                <a:latin typeface="+mn-lt"/>
              </a:rPr>
              <a:t> </a:t>
            </a:r>
            <a:r>
              <a:rPr sz="2400" b="1" dirty="0" err="1">
                <a:latin typeface="+mn-lt"/>
              </a:rPr>
              <a:t>faciliteter</a:t>
            </a:r>
            <a:r>
              <a:rPr sz="2400" b="1" dirty="0">
                <a:latin typeface="+mn-lt"/>
              </a:rPr>
              <a:t> </a:t>
            </a:r>
            <a:r>
              <a:rPr sz="2400" b="1" dirty="0" err="1">
                <a:latin typeface="+mn-lt"/>
              </a:rPr>
              <a:t>på</a:t>
            </a:r>
            <a:r>
              <a:rPr sz="2400" b="1" dirty="0">
                <a:latin typeface="+mn-lt"/>
              </a:rPr>
              <a:t> </a:t>
            </a:r>
            <a:r>
              <a:rPr sz="2400" b="1" dirty="0" err="1">
                <a:latin typeface="+mn-lt"/>
              </a:rPr>
              <a:t>havnene</a:t>
            </a:r>
            <a:r>
              <a:rPr sz="2100" dirty="0">
                <a:latin typeface="+mn-lt"/>
              </a:rPr>
              <a:t>?</a:t>
            </a:r>
            <a:br>
              <a:rPr lang="da-DK" sz="2100" dirty="0">
                <a:latin typeface="+mn-lt"/>
              </a:rPr>
            </a:br>
            <a:br>
              <a:rPr lang="da-DK" sz="2100" dirty="0">
                <a:latin typeface="+mn-lt"/>
              </a:rPr>
            </a:br>
            <a:r>
              <a:rPr lang="da-DK" sz="2100" dirty="0">
                <a:latin typeface="+mn-lt"/>
              </a:rPr>
              <a:t>Supplerende undersøgelse på Facebook blandt sejlere</a:t>
            </a:r>
            <a:endParaRPr sz="2100" dirty="0">
              <a:latin typeface="+mn-lt"/>
            </a:endParaRPr>
          </a:p>
        </p:txBody>
      </p:sp>
      <p:pic>
        <p:nvPicPr>
          <p:cNvPr id="4" name="Picture 3" descr="chart1650467050.png"/>
          <p:cNvPicPr>
            <a:picLocks noChangeAspect="1"/>
          </p:cNvPicPr>
          <p:nvPr/>
        </p:nvPicPr>
        <p:blipFill>
          <a:blip r:embed="rId3"/>
          <a:stretch>
            <a:fillRect/>
          </a:stretch>
        </p:blipFill>
        <p:spPr>
          <a:xfrm>
            <a:off x="-77000" y="1824039"/>
            <a:ext cx="8471742" cy="3738562"/>
          </a:xfrm>
          <a:prstGeom prst="rect">
            <a:avLst/>
          </a:prstGeom>
        </p:spPr>
      </p:pic>
    </p:spTree>
    <p:extLst>
      <p:ext uri="{BB962C8B-B14F-4D97-AF65-F5344CB8AC3E}">
        <p14:creationId xmlns:p14="http://schemas.microsoft.com/office/powerpoint/2010/main" val="2713285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16B6125C-7403-821A-6888-5336CE6EADAB}"/>
              </a:ext>
            </a:extLst>
          </p:cNvPr>
          <p:cNvSpPr txBox="1"/>
          <p:nvPr/>
        </p:nvSpPr>
        <p:spPr>
          <a:xfrm rot="21199562">
            <a:off x="1241535" y="4837089"/>
            <a:ext cx="7346728" cy="1104857"/>
          </a:xfrm>
          <a:prstGeom prst="rect">
            <a:avLst/>
          </a:prstGeom>
        </p:spPr>
        <p:txBody>
          <a:bodyPr vert="horz" lIns="91440" tIns="45720" rIns="91440" bIns="45720" rtlCol="0" anchor="b">
            <a:noAutofit/>
          </a:bodyPr>
          <a:lstStyle/>
          <a:p>
            <a:pPr marL="635000" lvl="2" indent="-457200">
              <a:buFont typeface="Arial" panose="020B0604020202020204" pitchFamily="34" charset="0"/>
              <a:buChar char="•"/>
            </a:pPr>
            <a:endParaRPr lang="da-DK" sz="2800" i="1" dirty="0"/>
          </a:p>
        </p:txBody>
      </p:sp>
      <p:pic>
        <p:nvPicPr>
          <p:cNvPr id="6" name="Billede 5">
            <a:extLst>
              <a:ext uri="{FF2B5EF4-FFF2-40B4-BE49-F238E27FC236}">
                <a16:creationId xmlns:a16="http://schemas.microsoft.com/office/drawing/2014/main" id="{C3BCAE85-4A0C-52A9-516E-5AD1C2F1C236}"/>
              </a:ext>
            </a:extLst>
          </p:cNvPr>
          <p:cNvPicPr>
            <a:picLocks noChangeAspect="1"/>
          </p:cNvPicPr>
          <p:nvPr/>
        </p:nvPicPr>
        <p:blipFill>
          <a:blip r:embed="rId2"/>
          <a:stretch>
            <a:fillRect/>
          </a:stretch>
        </p:blipFill>
        <p:spPr>
          <a:xfrm>
            <a:off x="0" y="0"/>
            <a:ext cx="9144000" cy="5975476"/>
          </a:xfrm>
          <a:prstGeom prst="rect">
            <a:avLst/>
          </a:prstGeom>
        </p:spPr>
      </p:pic>
    </p:spTree>
    <p:extLst>
      <p:ext uri="{BB962C8B-B14F-4D97-AF65-F5344CB8AC3E}">
        <p14:creationId xmlns:p14="http://schemas.microsoft.com/office/powerpoint/2010/main" val="2233376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16B6125C-7403-821A-6888-5336CE6EADAB}"/>
              </a:ext>
            </a:extLst>
          </p:cNvPr>
          <p:cNvSpPr txBox="1"/>
          <p:nvPr/>
        </p:nvSpPr>
        <p:spPr>
          <a:xfrm rot="21199562">
            <a:off x="1241535" y="4837089"/>
            <a:ext cx="7346728" cy="1104857"/>
          </a:xfrm>
          <a:prstGeom prst="rect">
            <a:avLst/>
          </a:prstGeom>
        </p:spPr>
        <p:txBody>
          <a:bodyPr vert="horz" lIns="91440" tIns="45720" rIns="91440" bIns="45720" rtlCol="0" anchor="b">
            <a:noAutofit/>
          </a:bodyPr>
          <a:lstStyle/>
          <a:p>
            <a:pPr marL="635000" lvl="2" indent="-457200">
              <a:buFont typeface="Arial" panose="020B0604020202020204" pitchFamily="34" charset="0"/>
              <a:buChar char="•"/>
            </a:pPr>
            <a:endParaRPr lang="da-DK" sz="2800" i="1" dirty="0"/>
          </a:p>
        </p:txBody>
      </p:sp>
      <p:pic>
        <p:nvPicPr>
          <p:cNvPr id="4" name="Billede 3">
            <a:extLst>
              <a:ext uri="{FF2B5EF4-FFF2-40B4-BE49-F238E27FC236}">
                <a16:creationId xmlns:a16="http://schemas.microsoft.com/office/drawing/2014/main" id="{68BA310D-A944-9541-7DDB-7916B354222F}"/>
              </a:ext>
            </a:extLst>
          </p:cNvPr>
          <p:cNvPicPr>
            <a:picLocks noChangeAspect="1"/>
          </p:cNvPicPr>
          <p:nvPr/>
        </p:nvPicPr>
        <p:blipFill>
          <a:blip r:embed="rId2"/>
          <a:stretch>
            <a:fillRect/>
          </a:stretch>
        </p:blipFill>
        <p:spPr>
          <a:xfrm>
            <a:off x="0" y="492881"/>
            <a:ext cx="9144000" cy="5156462"/>
          </a:xfrm>
          <a:prstGeom prst="rect">
            <a:avLst/>
          </a:prstGeom>
        </p:spPr>
      </p:pic>
    </p:spTree>
    <p:extLst>
      <p:ext uri="{BB962C8B-B14F-4D97-AF65-F5344CB8AC3E}">
        <p14:creationId xmlns:p14="http://schemas.microsoft.com/office/powerpoint/2010/main" val="1333467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484784"/>
            <a:ext cx="8229600" cy="994122"/>
          </a:xfrm>
        </p:spPr>
        <p:txBody>
          <a:bodyPr>
            <a:noAutofit/>
          </a:bodyPr>
          <a:lstStyle/>
          <a:p>
            <a:r>
              <a:rPr lang="da-DK" sz="2800" i="1" dirty="0"/>
              <a:t>Et værktøj til at blive husket: </a:t>
            </a:r>
            <a:br>
              <a:rPr lang="da-DK" sz="2800" i="1" dirty="0"/>
            </a:br>
            <a:br>
              <a:rPr lang="da-DK" sz="2800" i="1" dirty="0"/>
            </a:br>
            <a:br>
              <a:rPr lang="da-DK" sz="2800" dirty="0"/>
            </a:br>
            <a:r>
              <a:rPr lang="da-DK" sz="3600" dirty="0"/>
              <a:t>”</a:t>
            </a:r>
            <a:r>
              <a:rPr lang="da-DK" sz="3600" dirty="0" err="1"/>
              <a:t>Delights</a:t>
            </a:r>
            <a:r>
              <a:rPr lang="da-DK" sz="3600" dirty="0"/>
              <a:t>” </a:t>
            </a:r>
            <a:r>
              <a:rPr lang="da-DK" sz="2800" dirty="0"/>
              <a:t>– at give sejlerne noget ekstra!</a:t>
            </a:r>
            <a:br>
              <a:rPr lang="da-DK" sz="2800" dirty="0"/>
            </a:br>
            <a:r>
              <a:rPr lang="da-DK" sz="2800" dirty="0"/>
              <a:t> </a:t>
            </a:r>
            <a:br>
              <a:rPr lang="da-DK" sz="2800" dirty="0"/>
            </a:br>
            <a:r>
              <a:rPr lang="da-DK" sz="2400" dirty="0"/>
              <a:t>”</a:t>
            </a:r>
            <a:r>
              <a:rPr lang="da-DK" sz="2800" dirty="0"/>
              <a:t>Overraskelsen” - det du ikke forventede </a:t>
            </a:r>
            <a:endParaRPr lang="da-DK" sz="3200" b="1" dirty="0"/>
          </a:p>
        </p:txBody>
      </p:sp>
    </p:spTree>
    <p:extLst>
      <p:ext uri="{BB962C8B-B14F-4D97-AF65-F5344CB8AC3E}">
        <p14:creationId xmlns:p14="http://schemas.microsoft.com/office/powerpoint/2010/main" val="3417502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F3F653-98C4-4E10-803D-39BE256C2F71}"/>
              </a:ext>
            </a:extLst>
          </p:cNvPr>
          <p:cNvSpPr>
            <a:spLocks noGrp="1"/>
          </p:cNvSpPr>
          <p:nvPr>
            <p:ph type="ctrTitle"/>
          </p:nvPr>
        </p:nvSpPr>
        <p:spPr>
          <a:xfrm>
            <a:off x="622634" y="2190897"/>
            <a:ext cx="7898732" cy="2211512"/>
          </a:xfrm>
        </p:spPr>
        <p:txBody>
          <a:bodyPr>
            <a:noAutofit/>
          </a:bodyPr>
          <a:lstStyle/>
          <a:p>
            <a:br>
              <a:rPr lang="da-DK" sz="4400" dirty="0"/>
            </a:br>
            <a:br>
              <a:rPr lang="da-DK" sz="4400" dirty="0"/>
            </a:br>
            <a:br>
              <a:rPr lang="da-DK" sz="4400" dirty="0"/>
            </a:br>
            <a:br>
              <a:rPr lang="da-DK" sz="4400" dirty="0"/>
            </a:br>
            <a:br>
              <a:rPr lang="da-DK" sz="4400" dirty="0"/>
            </a:br>
            <a:br>
              <a:rPr lang="da-DK" sz="2800" dirty="0">
                <a:effectLst/>
                <a:latin typeface="Calibri" panose="020F0502020204030204" pitchFamily="34" charset="0"/>
                <a:ea typeface="Calibri" panose="020F0502020204030204" pitchFamily="34" charset="0"/>
              </a:rPr>
            </a:br>
            <a:r>
              <a:rPr lang="da-DK" sz="4400" b="1" dirty="0">
                <a:latin typeface="Arial" panose="020B0604020202020204" pitchFamily="34" charset="0"/>
                <a:cs typeface="Arial" panose="020B0604020202020204" pitchFamily="34" charset="0"/>
              </a:rPr>
              <a:t>Trends og tendenser</a:t>
            </a:r>
            <a:br>
              <a:rPr lang="da-DK" sz="4400" b="1" dirty="0">
                <a:latin typeface="Arial" panose="020B0604020202020204" pitchFamily="34" charset="0"/>
                <a:cs typeface="Arial" panose="020B0604020202020204" pitchFamily="34" charset="0"/>
              </a:rPr>
            </a:br>
            <a:br>
              <a:rPr lang="da-DK" sz="4400" b="1" dirty="0">
                <a:latin typeface="Arial" panose="020B0604020202020204" pitchFamily="34" charset="0"/>
                <a:cs typeface="Arial" panose="020B0604020202020204" pitchFamily="34" charset="0"/>
              </a:rPr>
            </a:br>
            <a:r>
              <a:rPr lang="da-DK" sz="4400" dirty="0">
                <a:latin typeface="Calibri" panose="020F0502020204030204" pitchFamily="34" charset="0"/>
                <a:ea typeface="Calibri" panose="020F0502020204030204" pitchFamily="34" charset="0"/>
              </a:rPr>
              <a:t>Temperaturen i havnebranchen - </a:t>
            </a:r>
            <a:br>
              <a:rPr lang="da-DK" sz="4400" dirty="0">
                <a:latin typeface="Calibri" panose="020F0502020204030204" pitchFamily="34" charset="0"/>
                <a:ea typeface="Calibri" panose="020F0502020204030204" pitchFamily="34" charset="0"/>
              </a:rPr>
            </a:br>
            <a:r>
              <a:rPr lang="da-DK" sz="4400" dirty="0">
                <a:latin typeface="Calibri" panose="020F0502020204030204" pitchFamily="34" charset="0"/>
                <a:ea typeface="Calibri" panose="020F0502020204030204" pitchFamily="34" charset="0"/>
              </a:rPr>
              <a:t>hurtig overflyvning af de seneste års udvikling</a:t>
            </a:r>
            <a:endParaRPr lang="da-DK" sz="4400" dirty="0"/>
          </a:p>
        </p:txBody>
      </p:sp>
    </p:spTree>
    <p:extLst>
      <p:ext uri="{BB962C8B-B14F-4D97-AF65-F5344CB8AC3E}">
        <p14:creationId xmlns:p14="http://schemas.microsoft.com/office/powerpoint/2010/main" val="3822591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4487" y="374204"/>
            <a:ext cx="8229600" cy="994122"/>
          </a:xfrm>
        </p:spPr>
        <p:txBody>
          <a:bodyPr>
            <a:normAutofit fontScale="90000"/>
          </a:bodyPr>
          <a:lstStyle/>
          <a:p>
            <a:r>
              <a:rPr lang="da-DK" sz="2700" b="1" dirty="0"/>
              <a:t>Eksempler på </a:t>
            </a:r>
            <a:r>
              <a:rPr lang="da-DK" sz="2700" b="1" dirty="0" err="1"/>
              <a:t>delights</a:t>
            </a:r>
            <a:r>
              <a:rPr lang="da-DK" sz="2700" dirty="0"/>
              <a:t> </a:t>
            </a:r>
            <a:br>
              <a:rPr lang="da-DK" sz="2000" dirty="0"/>
            </a:br>
            <a:br>
              <a:rPr lang="da-DK" sz="2000" dirty="0"/>
            </a:br>
            <a:r>
              <a:rPr lang="da-DK" sz="2000" dirty="0"/>
              <a:t>Svendborg Kommunes Havne</a:t>
            </a:r>
            <a:br>
              <a:rPr lang="da-DK" sz="2000" b="1" dirty="0"/>
            </a:br>
            <a:endParaRPr lang="da-DK" sz="2000" b="1" dirty="0"/>
          </a:p>
        </p:txBody>
      </p:sp>
      <p:pic>
        <p:nvPicPr>
          <p:cNvPr id="5" name="Picture 4"/>
          <p:cNvPicPr>
            <a:picLocks noChangeAspect="1" noChangeArrowheads="1"/>
          </p:cNvPicPr>
          <p:nvPr/>
        </p:nvPicPr>
        <p:blipFill>
          <a:blip r:embed="rId3" cstate="print"/>
          <a:srcRect/>
          <a:stretch>
            <a:fillRect/>
          </a:stretch>
        </p:blipFill>
        <p:spPr bwMode="auto">
          <a:xfrm>
            <a:off x="273405" y="3935802"/>
            <a:ext cx="2170291" cy="1623776"/>
          </a:xfrm>
          <a:prstGeom prst="rect">
            <a:avLst/>
          </a:prstGeom>
          <a:noFill/>
          <a:ln w="19050">
            <a:solidFill>
              <a:schemeClr val="tx1"/>
            </a:solidFill>
            <a:miter lim="800000"/>
            <a:headEnd/>
            <a:tailEnd/>
          </a:ln>
        </p:spPr>
      </p:pic>
      <p:sp>
        <p:nvSpPr>
          <p:cNvPr id="7" name="Tekstboks 6"/>
          <p:cNvSpPr txBox="1"/>
          <p:nvPr/>
        </p:nvSpPr>
        <p:spPr>
          <a:xfrm>
            <a:off x="230678" y="5713007"/>
            <a:ext cx="1889756" cy="338554"/>
          </a:xfrm>
          <a:prstGeom prst="rect">
            <a:avLst/>
          </a:prstGeom>
          <a:noFill/>
          <a:ln w="22225">
            <a:solidFill>
              <a:schemeClr val="accent1"/>
            </a:solidFill>
          </a:ln>
        </p:spPr>
        <p:txBody>
          <a:bodyPr wrap="square" rtlCol="0">
            <a:spAutoFit/>
          </a:bodyPr>
          <a:lstStyle/>
          <a:p>
            <a:r>
              <a:rPr lang="da-DK" sz="1600" dirty="0" err="1">
                <a:solidFill>
                  <a:srgbClr val="000000"/>
                </a:solidFill>
              </a:rPr>
              <a:t>Øhavsposer</a:t>
            </a:r>
            <a:endParaRPr lang="da-DK" sz="1400" dirty="0">
              <a:solidFill>
                <a:srgbClr val="000000"/>
              </a:solidFill>
            </a:endParaRPr>
          </a:p>
        </p:txBody>
      </p:sp>
      <p:pic>
        <p:nvPicPr>
          <p:cNvPr id="3073" name="Picture 1" descr="C:\Users\chshas\Desktop\Arbejdsmappe\Rotary\IMG_2542.JPG"/>
          <p:cNvPicPr>
            <a:picLocks noChangeAspect="1" noChangeArrowheads="1"/>
          </p:cNvPicPr>
          <p:nvPr/>
        </p:nvPicPr>
        <p:blipFill>
          <a:blip r:embed="rId4" cstate="print"/>
          <a:srcRect/>
          <a:stretch>
            <a:fillRect/>
          </a:stretch>
        </p:blipFill>
        <p:spPr bwMode="auto">
          <a:xfrm>
            <a:off x="2278833" y="1462089"/>
            <a:ext cx="1318756" cy="1758341"/>
          </a:xfrm>
          <a:prstGeom prst="rect">
            <a:avLst/>
          </a:prstGeom>
          <a:noFill/>
          <a:ln w="19050">
            <a:solidFill>
              <a:schemeClr val="tx1"/>
            </a:solidFill>
          </a:ln>
        </p:spPr>
      </p:pic>
      <p:pic>
        <p:nvPicPr>
          <p:cNvPr id="3074" name="Picture 2" descr="C:\Users\chshas\Desktop\Arbejdsmappe\Rotary\IMG_2545.JPG"/>
          <p:cNvPicPr>
            <a:picLocks noChangeAspect="1" noChangeArrowheads="1"/>
          </p:cNvPicPr>
          <p:nvPr/>
        </p:nvPicPr>
        <p:blipFill>
          <a:blip r:embed="rId5" cstate="print"/>
          <a:srcRect/>
          <a:stretch>
            <a:fillRect/>
          </a:stretch>
        </p:blipFill>
        <p:spPr bwMode="auto">
          <a:xfrm rot="5400000">
            <a:off x="3695520" y="1597351"/>
            <a:ext cx="1727402" cy="1448903"/>
          </a:xfrm>
          <a:prstGeom prst="rect">
            <a:avLst/>
          </a:prstGeom>
          <a:noFill/>
          <a:ln w="19050">
            <a:solidFill>
              <a:schemeClr val="tx1"/>
            </a:solidFill>
          </a:ln>
        </p:spPr>
      </p:pic>
      <p:sp>
        <p:nvSpPr>
          <p:cNvPr id="13" name="Tekstboks 12"/>
          <p:cNvSpPr txBox="1"/>
          <p:nvPr/>
        </p:nvSpPr>
        <p:spPr>
          <a:xfrm>
            <a:off x="3707904" y="3328884"/>
            <a:ext cx="1485649" cy="276999"/>
          </a:xfrm>
          <a:prstGeom prst="rect">
            <a:avLst/>
          </a:prstGeom>
          <a:noFill/>
          <a:ln w="22225">
            <a:solidFill>
              <a:schemeClr val="accent1"/>
            </a:solidFill>
          </a:ln>
        </p:spPr>
        <p:txBody>
          <a:bodyPr wrap="square" rtlCol="0">
            <a:spAutoFit/>
          </a:bodyPr>
          <a:lstStyle/>
          <a:p>
            <a:r>
              <a:rPr lang="da-DK" sz="1200" dirty="0">
                <a:solidFill>
                  <a:srgbClr val="000000"/>
                </a:solidFill>
              </a:rPr>
              <a:t>Krabbevæddeløb</a:t>
            </a:r>
            <a:endParaRPr lang="da-DK" sz="1000" dirty="0">
              <a:solidFill>
                <a:srgbClr val="000000"/>
              </a:solidFill>
            </a:endParaRPr>
          </a:p>
        </p:txBody>
      </p:sp>
      <p:pic>
        <p:nvPicPr>
          <p:cNvPr id="3075" name="Picture 3" descr="C:\Users\chshas\Desktop\Arbejdsmappe\Rotary\IMG_2091.JPG"/>
          <p:cNvPicPr>
            <a:picLocks noChangeAspect="1" noChangeArrowheads="1"/>
          </p:cNvPicPr>
          <p:nvPr/>
        </p:nvPicPr>
        <p:blipFill>
          <a:blip r:embed="rId6" cstate="print"/>
          <a:srcRect/>
          <a:stretch>
            <a:fillRect/>
          </a:stretch>
        </p:blipFill>
        <p:spPr bwMode="auto">
          <a:xfrm>
            <a:off x="2644412" y="3947572"/>
            <a:ext cx="2149341" cy="1612006"/>
          </a:xfrm>
          <a:prstGeom prst="rect">
            <a:avLst/>
          </a:prstGeom>
          <a:noFill/>
          <a:ln w="19050">
            <a:solidFill>
              <a:schemeClr val="tx1"/>
            </a:solidFill>
          </a:ln>
        </p:spPr>
      </p:pic>
      <p:sp>
        <p:nvSpPr>
          <p:cNvPr id="15" name="Tekstboks 14"/>
          <p:cNvSpPr txBox="1"/>
          <p:nvPr/>
        </p:nvSpPr>
        <p:spPr>
          <a:xfrm>
            <a:off x="2662741" y="5713007"/>
            <a:ext cx="2131012" cy="307777"/>
          </a:xfrm>
          <a:prstGeom prst="rect">
            <a:avLst/>
          </a:prstGeom>
          <a:noFill/>
          <a:ln w="22225">
            <a:solidFill>
              <a:schemeClr val="accent1"/>
            </a:solidFill>
          </a:ln>
        </p:spPr>
        <p:txBody>
          <a:bodyPr wrap="square" rtlCol="0">
            <a:spAutoFit/>
          </a:bodyPr>
          <a:lstStyle/>
          <a:p>
            <a:r>
              <a:rPr lang="da-DK" sz="1400" dirty="0" err="1">
                <a:solidFill>
                  <a:srgbClr val="000000"/>
                </a:solidFill>
              </a:rPr>
              <a:t>Ø-Portal</a:t>
            </a:r>
            <a:r>
              <a:rPr lang="da-DK" sz="1400" dirty="0">
                <a:solidFill>
                  <a:srgbClr val="000000"/>
                </a:solidFill>
              </a:rPr>
              <a:t> v. Højestene</a:t>
            </a:r>
          </a:p>
        </p:txBody>
      </p:sp>
      <p:pic>
        <p:nvPicPr>
          <p:cNvPr id="14" name="Billede 13" descr="DSØ_logo_mpayoff (2).jpg"/>
          <p:cNvPicPr>
            <a:picLocks noChangeAspect="1"/>
          </p:cNvPicPr>
          <p:nvPr/>
        </p:nvPicPr>
        <p:blipFill>
          <a:blip r:embed="rId7" cstate="print"/>
          <a:srcRect b="33200"/>
          <a:stretch>
            <a:fillRect/>
          </a:stretch>
        </p:blipFill>
        <p:spPr>
          <a:xfrm>
            <a:off x="7401197" y="119495"/>
            <a:ext cx="1321093" cy="1248831"/>
          </a:xfrm>
          <a:prstGeom prst="rect">
            <a:avLst/>
          </a:prstGeom>
        </p:spPr>
      </p:pic>
      <p:pic>
        <p:nvPicPr>
          <p:cNvPr id="3" name="Billede 2"/>
          <p:cNvPicPr>
            <a:picLocks noChangeAspect="1"/>
          </p:cNvPicPr>
          <p:nvPr/>
        </p:nvPicPr>
        <p:blipFill>
          <a:blip r:embed="rId8"/>
          <a:stretch>
            <a:fillRect/>
          </a:stretch>
        </p:blipFill>
        <p:spPr>
          <a:xfrm>
            <a:off x="432786" y="1449684"/>
            <a:ext cx="1640000" cy="1640000"/>
          </a:xfrm>
          <a:prstGeom prst="rect">
            <a:avLst/>
          </a:prstGeom>
        </p:spPr>
      </p:pic>
      <p:sp>
        <p:nvSpPr>
          <p:cNvPr id="16" name="Tekstboks 14"/>
          <p:cNvSpPr txBox="1"/>
          <p:nvPr/>
        </p:nvSpPr>
        <p:spPr>
          <a:xfrm>
            <a:off x="359938" y="3238751"/>
            <a:ext cx="1760496" cy="276999"/>
          </a:xfrm>
          <a:prstGeom prst="rect">
            <a:avLst/>
          </a:prstGeom>
          <a:noFill/>
          <a:ln w="22225">
            <a:solidFill>
              <a:schemeClr val="accent1"/>
            </a:solidFill>
          </a:ln>
        </p:spPr>
        <p:txBody>
          <a:bodyPr wrap="square" rtlCol="0">
            <a:spAutoFit/>
          </a:bodyPr>
          <a:lstStyle/>
          <a:p>
            <a:r>
              <a:rPr lang="da-DK" sz="1200" dirty="0">
                <a:solidFill>
                  <a:srgbClr val="000000"/>
                </a:solidFill>
              </a:rPr>
              <a:t>Pladsanvisning i RIB</a:t>
            </a:r>
          </a:p>
        </p:txBody>
      </p:sp>
      <p:pic>
        <p:nvPicPr>
          <p:cNvPr id="9" name="Billede 8"/>
          <p:cNvPicPr>
            <a:picLocks noChangeAspect="1"/>
          </p:cNvPicPr>
          <p:nvPr/>
        </p:nvPicPr>
        <p:blipFill>
          <a:blip r:embed="rId9"/>
          <a:stretch>
            <a:fillRect/>
          </a:stretch>
        </p:blipFill>
        <p:spPr>
          <a:xfrm>
            <a:off x="5499898" y="1442528"/>
            <a:ext cx="1779817" cy="1779817"/>
          </a:xfrm>
          <a:prstGeom prst="rect">
            <a:avLst/>
          </a:prstGeom>
        </p:spPr>
      </p:pic>
      <p:sp>
        <p:nvSpPr>
          <p:cNvPr id="19" name="Tekstboks 12"/>
          <p:cNvSpPr txBox="1"/>
          <p:nvPr/>
        </p:nvSpPr>
        <p:spPr>
          <a:xfrm>
            <a:off x="5403437" y="3229710"/>
            <a:ext cx="1876278" cy="430887"/>
          </a:xfrm>
          <a:prstGeom prst="rect">
            <a:avLst/>
          </a:prstGeom>
          <a:noFill/>
          <a:ln w="22225">
            <a:solidFill>
              <a:schemeClr val="accent1"/>
            </a:solidFill>
          </a:ln>
        </p:spPr>
        <p:txBody>
          <a:bodyPr wrap="square" rtlCol="0">
            <a:spAutoFit/>
          </a:bodyPr>
          <a:lstStyle/>
          <a:p>
            <a:r>
              <a:rPr lang="da-DK" sz="1100" dirty="0">
                <a:solidFill>
                  <a:srgbClr val="000000"/>
                </a:solidFill>
              </a:rPr>
              <a:t>Vin / champagne når gæsterne skal fejres</a:t>
            </a:r>
          </a:p>
        </p:txBody>
      </p:sp>
      <p:pic>
        <p:nvPicPr>
          <p:cNvPr id="12" name="Billede 11"/>
          <p:cNvPicPr>
            <a:picLocks noChangeAspect="1"/>
          </p:cNvPicPr>
          <p:nvPr/>
        </p:nvPicPr>
        <p:blipFill>
          <a:blip r:embed="rId10"/>
          <a:stretch>
            <a:fillRect/>
          </a:stretch>
        </p:blipFill>
        <p:spPr>
          <a:xfrm>
            <a:off x="4973629" y="3942610"/>
            <a:ext cx="1616968" cy="1616968"/>
          </a:xfrm>
          <a:prstGeom prst="rect">
            <a:avLst/>
          </a:prstGeom>
        </p:spPr>
      </p:pic>
      <p:sp>
        <p:nvSpPr>
          <p:cNvPr id="22" name="Tekstboks 12"/>
          <p:cNvSpPr txBox="1"/>
          <p:nvPr/>
        </p:nvSpPr>
        <p:spPr>
          <a:xfrm>
            <a:off x="4987450" y="5713007"/>
            <a:ext cx="1672782" cy="461665"/>
          </a:xfrm>
          <a:prstGeom prst="rect">
            <a:avLst/>
          </a:prstGeom>
          <a:noFill/>
          <a:ln w="22225">
            <a:solidFill>
              <a:schemeClr val="accent1"/>
            </a:solidFill>
          </a:ln>
        </p:spPr>
        <p:txBody>
          <a:bodyPr wrap="square" rtlCol="0">
            <a:spAutoFit/>
          </a:bodyPr>
          <a:lstStyle/>
          <a:p>
            <a:r>
              <a:rPr lang="da-DK" sz="1200" dirty="0">
                <a:solidFill>
                  <a:srgbClr val="000000"/>
                </a:solidFill>
              </a:rPr>
              <a:t>Sejlerservice i verdensklasse</a:t>
            </a:r>
          </a:p>
        </p:txBody>
      </p:sp>
      <p:pic>
        <p:nvPicPr>
          <p:cNvPr id="18" name="Billede 17"/>
          <p:cNvPicPr>
            <a:picLocks noChangeAspect="1"/>
          </p:cNvPicPr>
          <p:nvPr/>
        </p:nvPicPr>
        <p:blipFill>
          <a:blip r:embed="rId11"/>
          <a:stretch>
            <a:fillRect/>
          </a:stretch>
        </p:blipFill>
        <p:spPr>
          <a:xfrm>
            <a:off x="6800481" y="3918145"/>
            <a:ext cx="1651845" cy="1651845"/>
          </a:xfrm>
          <a:prstGeom prst="rect">
            <a:avLst/>
          </a:prstGeom>
        </p:spPr>
      </p:pic>
      <p:sp>
        <p:nvSpPr>
          <p:cNvPr id="27" name="Tekstboks 6"/>
          <p:cNvSpPr txBox="1"/>
          <p:nvPr/>
        </p:nvSpPr>
        <p:spPr>
          <a:xfrm>
            <a:off x="7063018" y="5684104"/>
            <a:ext cx="1120809" cy="307777"/>
          </a:xfrm>
          <a:prstGeom prst="rect">
            <a:avLst/>
          </a:prstGeom>
          <a:noFill/>
          <a:ln w="22225">
            <a:solidFill>
              <a:schemeClr val="accent1"/>
            </a:solidFill>
          </a:ln>
        </p:spPr>
        <p:txBody>
          <a:bodyPr wrap="square" rtlCol="0">
            <a:spAutoFit/>
          </a:bodyPr>
          <a:lstStyle/>
          <a:p>
            <a:r>
              <a:rPr lang="da-DK" sz="1400" dirty="0">
                <a:solidFill>
                  <a:srgbClr val="000000"/>
                </a:solidFill>
              </a:rPr>
              <a:t>Legekurve</a:t>
            </a:r>
            <a:endParaRPr lang="da-DK" sz="1000" dirty="0">
              <a:solidFill>
                <a:srgbClr val="000000"/>
              </a:solidFill>
            </a:endParaRPr>
          </a:p>
        </p:txBody>
      </p:sp>
      <p:pic>
        <p:nvPicPr>
          <p:cNvPr id="24" name="Billede 23"/>
          <p:cNvPicPr>
            <a:picLocks noChangeAspect="1"/>
          </p:cNvPicPr>
          <p:nvPr/>
        </p:nvPicPr>
        <p:blipFill>
          <a:blip r:embed="rId12"/>
          <a:stretch>
            <a:fillRect/>
          </a:stretch>
        </p:blipFill>
        <p:spPr>
          <a:xfrm>
            <a:off x="7401197" y="1439912"/>
            <a:ext cx="1447633" cy="1447633"/>
          </a:xfrm>
          <a:prstGeom prst="rect">
            <a:avLst/>
          </a:prstGeom>
        </p:spPr>
      </p:pic>
      <p:sp>
        <p:nvSpPr>
          <p:cNvPr id="30" name="Tekstboks 12"/>
          <p:cNvSpPr txBox="1"/>
          <p:nvPr/>
        </p:nvSpPr>
        <p:spPr>
          <a:xfrm>
            <a:off x="7495940" y="3024797"/>
            <a:ext cx="1352889" cy="461665"/>
          </a:xfrm>
          <a:prstGeom prst="rect">
            <a:avLst/>
          </a:prstGeom>
          <a:noFill/>
          <a:ln w="22225">
            <a:solidFill>
              <a:schemeClr val="accent1"/>
            </a:solidFill>
          </a:ln>
        </p:spPr>
        <p:txBody>
          <a:bodyPr wrap="square" rtlCol="0">
            <a:spAutoFit/>
          </a:bodyPr>
          <a:lstStyle/>
          <a:p>
            <a:r>
              <a:rPr lang="da-DK" sz="1200" dirty="0">
                <a:solidFill>
                  <a:srgbClr val="000000"/>
                </a:solidFill>
              </a:rPr>
              <a:t>Lakridspiber til alle gæster</a:t>
            </a:r>
          </a:p>
        </p:txBody>
      </p:sp>
    </p:spTree>
    <p:extLst>
      <p:ext uri="{BB962C8B-B14F-4D97-AF65-F5344CB8AC3E}">
        <p14:creationId xmlns:p14="http://schemas.microsoft.com/office/powerpoint/2010/main" val="332905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65901" y="196164"/>
            <a:ext cx="7774632" cy="1417712"/>
          </a:xfrm>
        </p:spPr>
        <p:txBody>
          <a:bodyPr/>
          <a:lstStyle/>
          <a:p>
            <a:pPr marL="457200" lvl="1"/>
            <a:r>
              <a:rPr lang="da-DK" sz="2800" dirty="0"/>
              <a:t>”Det gode værtskab” på Kerteminde Marina</a:t>
            </a:r>
            <a:br>
              <a:rPr lang="da-DK" sz="2400" dirty="0"/>
            </a:br>
            <a:br>
              <a:rPr lang="da-DK" dirty="0"/>
            </a:br>
            <a:r>
              <a:rPr lang="da-DK" sz="2000" dirty="0"/>
              <a:t>Turismens venner: </a:t>
            </a:r>
            <a:r>
              <a:rPr lang="da-DK" sz="1600" dirty="0"/>
              <a:t>180 medlemmer i alderen 19 til 89 år</a:t>
            </a:r>
            <a:endParaRPr lang="da-DK" dirty="0"/>
          </a:p>
        </p:txBody>
      </p:sp>
      <p:sp>
        <p:nvSpPr>
          <p:cNvPr id="3" name="Undertitel 2"/>
          <p:cNvSpPr>
            <a:spLocks noGrp="1"/>
          </p:cNvSpPr>
          <p:nvPr>
            <p:ph type="subTitle" idx="1"/>
          </p:nvPr>
        </p:nvSpPr>
        <p:spPr>
          <a:xfrm>
            <a:off x="2267744" y="4221088"/>
            <a:ext cx="5040560" cy="1417712"/>
          </a:xfrm>
        </p:spPr>
        <p:txBody>
          <a:bodyPr/>
          <a:lstStyle/>
          <a:p>
            <a:endParaRPr lang="da-DK" dirty="0"/>
          </a:p>
        </p:txBody>
      </p:sp>
      <p:pic>
        <p:nvPicPr>
          <p:cNvPr id="2050" name="Picture 2" descr="https://lh5.googleusercontent.com/dytk5J2t0ef0CeOZ-gi8BYvoJRsy__L77a-FSbZvCD0sjJY8BzpK8HwVtttBu_uXi6wsj2B1FiVoJfjBG4BNGQo18lmCyQ--n-Q_wft0-sex2_PymKn6q7U53qrJPHnZKXveGKcZbcu5W0ME6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322" y="1124744"/>
            <a:ext cx="6959355" cy="4608512"/>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4453217" y="3244334"/>
            <a:ext cx="237566" cy="369332"/>
          </a:xfrm>
          <a:prstGeom prst="rect">
            <a:avLst/>
          </a:prstGeom>
        </p:spPr>
        <p:txBody>
          <a:bodyPr wrap="none">
            <a:spAutoFit/>
          </a:bodyPr>
          <a:lstStyle/>
          <a:p>
            <a:r>
              <a:rPr lang="da-DK" dirty="0"/>
              <a:t> </a:t>
            </a:r>
          </a:p>
        </p:txBody>
      </p:sp>
      <p:sp>
        <p:nvSpPr>
          <p:cNvPr id="6" name="Rektangel 5"/>
          <p:cNvSpPr/>
          <p:nvPr/>
        </p:nvSpPr>
        <p:spPr>
          <a:xfrm>
            <a:off x="4453217" y="3244334"/>
            <a:ext cx="237566" cy="369332"/>
          </a:xfrm>
          <a:prstGeom prst="rect">
            <a:avLst/>
          </a:prstGeom>
        </p:spPr>
        <p:txBody>
          <a:bodyPr wrap="none">
            <a:spAutoFit/>
          </a:bodyPr>
          <a:lstStyle/>
          <a:p>
            <a:r>
              <a:rPr lang="da-DK" dirty="0"/>
              <a:t> </a:t>
            </a:r>
          </a:p>
        </p:txBody>
      </p:sp>
    </p:spTree>
    <p:extLst>
      <p:ext uri="{BB962C8B-B14F-4D97-AF65-F5344CB8AC3E}">
        <p14:creationId xmlns:p14="http://schemas.microsoft.com/office/powerpoint/2010/main" val="2436156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3B2EE158-C610-4C66-BBAD-F21E2308288F}"/>
              </a:ext>
            </a:extLst>
          </p:cNvPr>
          <p:cNvSpPr txBox="1"/>
          <p:nvPr/>
        </p:nvSpPr>
        <p:spPr>
          <a:xfrm>
            <a:off x="3322283" y="3664187"/>
            <a:ext cx="4676414" cy="1138773"/>
          </a:xfrm>
          <a:prstGeom prst="rect">
            <a:avLst/>
          </a:prstGeom>
          <a:noFill/>
        </p:spPr>
        <p:txBody>
          <a:bodyPr wrap="square" rtlCol="0">
            <a:spAutoFit/>
          </a:bodyPr>
          <a:lstStyle/>
          <a:p>
            <a:endParaRPr lang="da-DK" sz="4000" b="1" dirty="0">
              <a:latin typeface="Arial" panose="020B0604020202020204" pitchFamily="34" charset="0"/>
              <a:cs typeface="Arial" panose="020B0604020202020204" pitchFamily="34" charset="0"/>
            </a:endParaRPr>
          </a:p>
          <a:p>
            <a:r>
              <a:rPr lang="da-DK" sz="2800" dirty="0">
                <a:latin typeface="Arial" panose="020B0604020202020204" pitchFamily="34" charset="0"/>
                <a:cs typeface="Arial" panose="020B0604020202020204" pitchFamily="34" charset="0"/>
              </a:rPr>
              <a:t>Tak for ordet </a:t>
            </a:r>
          </a:p>
        </p:txBody>
      </p:sp>
      <p:sp>
        <p:nvSpPr>
          <p:cNvPr id="4" name="Pladsholder til indhold 1">
            <a:extLst>
              <a:ext uri="{FF2B5EF4-FFF2-40B4-BE49-F238E27FC236}">
                <a16:creationId xmlns:a16="http://schemas.microsoft.com/office/drawing/2014/main" id="{FDBB4175-A105-46A7-9253-7DC912A048C1}"/>
              </a:ext>
            </a:extLst>
          </p:cNvPr>
          <p:cNvSpPr txBox="1">
            <a:spLocks/>
          </p:cNvSpPr>
          <p:nvPr/>
        </p:nvSpPr>
        <p:spPr>
          <a:xfrm>
            <a:off x="1238865" y="2315889"/>
            <a:ext cx="7598650" cy="209387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sz="3200" dirty="0">
              <a:latin typeface="Arial" panose="020B0604020202020204" pitchFamily="34" charset="0"/>
              <a:cs typeface="Arial" panose="020B0604020202020204" pitchFamily="34" charset="0"/>
            </a:endParaRPr>
          </a:p>
        </p:txBody>
      </p:sp>
      <p:sp>
        <p:nvSpPr>
          <p:cNvPr id="5" name="Pladsholder til indhold 1">
            <a:extLst>
              <a:ext uri="{FF2B5EF4-FFF2-40B4-BE49-F238E27FC236}">
                <a16:creationId xmlns:a16="http://schemas.microsoft.com/office/drawing/2014/main" id="{CF3D61CC-F7E9-4775-8CF8-7BF0F4B98FC3}"/>
              </a:ext>
            </a:extLst>
          </p:cNvPr>
          <p:cNvSpPr txBox="1">
            <a:spLocks/>
          </p:cNvSpPr>
          <p:nvPr/>
        </p:nvSpPr>
        <p:spPr>
          <a:xfrm>
            <a:off x="409888" y="2315889"/>
            <a:ext cx="8200103" cy="313609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endParaRPr lang="da-DK" dirty="0">
              <a:effectLst/>
              <a:latin typeface="Arial" panose="020B0604020202020204" pitchFamily="34" charset="0"/>
              <a:ea typeface="Calibri" panose="020F0502020204030204" pitchFamily="34" charset="0"/>
            </a:endParaRPr>
          </a:p>
          <a:p>
            <a:pPr marL="457200" indent="-457200">
              <a:buAutoNum type="arabicParenR"/>
            </a:pPr>
            <a:endParaRPr lang="da-DK" sz="3200" dirty="0">
              <a:latin typeface="Arial" panose="020B0604020202020204" pitchFamily="34" charset="0"/>
              <a:cs typeface="Arial" panose="020B0604020202020204" pitchFamily="34" charset="0"/>
            </a:endParaRPr>
          </a:p>
        </p:txBody>
      </p:sp>
      <p:pic>
        <p:nvPicPr>
          <p:cNvPr id="2" name="Billede 1">
            <a:extLst>
              <a:ext uri="{FF2B5EF4-FFF2-40B4-BE49-F238E27FC236}">
                <a16:creationId xmlns:a16="http://schemas.microsoft.com/office/drawing/2014/main" id="{A91FA9F3-BD2F-42F0-B196-69DDC235C2B0}"/>
              </a:ext>
            </a:extLst>
          </p:cNvPr>
          <p:cNvPicPr>
            <a:picLocks noChangeAspect="1"/>
          </p:cNvPicPr>
          <p:nvPr/>
        </p:nvPicPr>
        <p:blipFill>
          <a:blip r:embed="rId3"/>
          <a:stretch>
            <a:fillRect/>
          </a:stretch>
        </p:blipFill>
        <p:spPr>
          <a:xfrm>
            <a:off x="0" y="0"/>
            <a:ext cx="9144000" cy="3712464"/>
          </a:xfrm>
          <a:prstGeom prst="rect">
            <a:avLst/>
          </a:prstGeom>
        </p:spPr>
      </p:pic>
    </p:spTree>
    <p:extLst>
      <p:ext uri="{BB962C8B-B14F-4D97-AF65-F5344CB8AC3E}">
        <p14:creationId xmlns:p14="http://schemas.microsoft.com/office/powerpoint/2010/main" val="643645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F3F653-98C4-4E10-803D-39BE256C2F71}"/>
              </a:ext>
            </a:extLst>
          </p:cNvPr>
          <p:cNvSpPr>
            <a:spLocks noGrp="1"/>
          </p:cNvSpPr>
          <p:nvPr>
            <p:ph type="ctrTitle"/>
          </p:nvPr>
        </p:nvSpPr>
        <p:spPr>
          <a:xfrm>
            <a:off x="800100" y="4053503"/>
            <a:ext cx="7543800" cy="1580824"/>
          </a:xfrm>
        </p:spPr>
        <p:txBody>
          <a:bodyPr>
            <a:noAutofit/>
          </a:bodyPr>
          <a:lstStyle/>
          <a:p>
            <a:br>
              <a:rPr lang="da-DK" sz="4400" dirty="0"/>
            </a:br>
            <a:br>
              <a:rPr lang="da-DK" sz="4400" dirty="0"/>
            </a:br>
            <a:br>
              <a:rPr lang="da-DK" sz="4400" dirty="0"/>
            </a:br>
            <a:br>
              <a:rPr lang="da-DK" sz="4400" dirty="0"/>
            </a:br>
            <a:br>
              <a:rPr lang="da-DK" sz="4400" dirty="0"/>
            </a:br>
            <a:br>
              <a:rPr lang="da-DK" sz="2800" dirty="0">
                <a:effectLst/>
                <a:latin typeface="Calibri" panose="020F0502020204030204" pitchFamily="34" charset="0"/>
                <a:ea typeface="Calibri" panose="020F0502020204030204" pitchFamily="34" charset="0"/>
              </a:rPr>
            </a:br>
            <a:r>
              <a:rPr lang="da-DK" sz="5400" b="1" dirty="0">
                <a:effectLst/>
                <a:latin typeface="Arial" panose="020B0604020202020204" pitchFamily="34" charset="0"/>
                <a:ea typeface="Calibri" panose="020F0502020204030204" pitchFamily="34" charset="0"/>
              </a:rPr>
              <a:t>Danskerne købte båd og tog på vandet </a:t>
            </a:r>
            <a:endParaRPr lang="da-DK" sz="4400" dirty="0"/>
          </a:p>
        </p:txBody>
      </p:sp>
      <p:pic>
        <p:nvPicPr>
          <p:cNvPr id="7" name="Billede 6">
            <a:extLst>
              <a:ext uri="{FF2B5EF4-FFF2-40B4-BE49-F238E27FC236}">
                <a16:creationId xmlns:a16="http://schemas.microsoft.com/office/drawing/2014/main" id="{C569742A-EF19-4301-8A6C-93B38BD242FB}"/>
              </a:ext>
            </a:extLst>
          </p:cNvPr>
          <p:cNvPicPr>
            <a:picLocks noChangeAspect="1"/>
          </p:cNvPicPr>
          <p:nvPr/>
        </p:nvPicPr>
        <p:blipFill>
          <a:blip r:embed="rId3"/>
          <a:stretch>
            <a:fillRect/>
          </a:stretch>
        </p:blipFill>
        <p:spPr>
          <a:xfrm>
            <a:off x="0" y="-1052258"/>
            <a:ext cx="9144000" cy="4762861"/>
          </a:xfrm>
          <a:prstGeom prst="rect">
            <a:avLst/>
          </a:prstGeom>
        </p:spPr>
      </p:pic>
    </p:spTree>
    <p:extLst>
      <p:ext uri="{BB962C8B-B14F-4D97-AF65-F5344CB8AC3E}">
        <p14:creationId xmlns:p14="http://schemas.microsoft.com/office/powerpoint/2010/main" val="3138551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883A27-F67D-4BB9-A42C-5CA6095CE0CC}"/>
              </a:ext>
            </a:extLst>
          </p:cNvPr>
          <p:cNvSpPr>
            <a:spLocks noGrp="1"/>
          </p:cNvSpPr>
          <p:nvPr>
            <p:ph type="title"/>
          </p:nvPr>
        </p:nvSpPr>
        <p:spPr>
          <a:xfrm>
            <a:off x="628650" y="365127"/>
            <a:ext cx="7753350" cy="1265554"/>
          </a:xfrm>
        </p:spPr>
        <p:txBody>
          <a:bodyPr>
            <a:normAutofit/>
          </a:bodyPr>
          <a:lstStyle/>
          <a:p>
            <a:r>
              <a:rPr lang="da-DK" sz="3600" b="1" dirty="0">
                <a:latin typeface="Arial" panose="020B0604020202020204" pitchFamily="34" charset="0"/>
                <a:cs typeface="Arial" panose="020B0604020202020204" pitchFamily="34" charset="0"/>
              </a:rPr>
              <a:t>Rekord højt bådsalg</a:t>
            </a:r>
            <a:br>
              <a:rPr lang="da-DK" sz="3600" dirty="0">
                <a:latin typeface="Arial" panose="020B0604020202020204" pitchFamily="34" charset="0"/>
                <a:cs typeface="Arial" panose="020B0604020202020204" pitchFamily="34" charset="0"/>
              </a:rPr>
            </a:br>
            <a:endParaRPr lang="da-DK" sz="3600" b="1" dirty="0">
              <a:latin typeface="Arial" panose="020B0604020202020204" pitchFamily="34" charset="0"/>
              <a:cs typeface="Arial" panose="020B0604020202020204" pitchFamily="34" charset="0"/>
            </a:endParaRPr>
          </a:p>
        </p:txBody>
      </p:sp>
      <p:pic>
        <p:nvPicPr>
          <p:cNvPr id="7" name="Billede 6">
            <a:extLst>
              <a:ext uri="{FF2B5EF4-FFF2-40B4-BE49-F238E27FC236}">
                <a16:creationId xmlns:a16="http://schemas.microsoft.com/office/drawing/2014/main" id="{5363991F-F69B-4F28-9898-7F55317BCDA5}"/>
              </a:ext>
            </a:extLst>
          </p:cNvPr>
          <p:cNvPicPr>
            <a:picLocks noChangeAspect="1"/>
          </p:cNvPicPr>
          <p:nvPr/>
        </p:nvPicPr>
        <p:blipFill>
          <a:blip r:embed="rId3"/>
          <a:stretch>
            <a:fillRect/>
          </a:stretch>
        </p:blipFill>
        <p:spPr>
          <a:xfrm>
            <a:off x="0" y="4965361"/>
            <a:ext cx="9144000" cy="860612"/>
          </a:xfrm>
          <a:prstGeom prst="rect">
            <a:avLst/>
          </a:prstGeom>
        </p:spPr>
      </p:pic>
      <p:sp>
        <p:nvSpPr>
          <p:cNvPr id="8" name="Tekstfelt 7">
            <a:extLst>
              <a:ext uri="{FF2B5EF4-FFF2-40B4-BE49-F238E27FC236}">
                <a16:creationId xmlns:a16="http://schemas.microsoft.com/office/drawing/2014/main" id="{98A3BE4E-7B0A-47D1-B41F-2F517854A3DC}"/>
              </a:ext>
            </a:extLst>
          </p:cNvPr>
          <p:cNvSpPr txBox="1"/>
          <p:nvPr/>
        </p:nvSpPr>
        <p:spPr>
          <a:xfrm>
            <a:off x="517358" y="1630681"/>
            <a:ext cx="7931317" cy="2800767"/>
          </a:xfrm>
          <a:prstGeom prst="rect">
            <a:avLst/>
          </a:prstGeom>
          <a:noFill/>
        </p:spPr>
        <p:txBody>
          <a:bodyPr wrap="square" rtlCol="0">
            <a:spAutoFit/>
          </a:bodyPr>
          <a:lstStyle/>
          <a:p>
            <a:r>
              <a:rPr lang="da-DK" sz="2800" i="1" dirty="0">
                <a:latin typeface="Arial" panose="020B0604020202020204" pitchFamily="34" charset="0"/>
                <a:cs typeface="Arial" panose="020B0604020202020204" pitchFamily="34" charset="0"/>
              </a:rPr>
              <a:t>”I de 50 år jeg har været i branchen har vi aldrig set noget lignende. </a:t>
            </a:r>
          </a:p>
          <a:p>
            <a:r>
              <a:rPr lang="da-DK" sz="2800" i="1" dirty="0">
                <a:latin typeface="Arial" panose="020B0604020202020204" pitchFamily="34" charset="0"/>
                <a:cs typeface="Arial" panose="020B0604020202020204" pitchFamily="34" charset="0"/>
              </a:rPr>
              <a:t>Vores omsætning er steget 35% under Corona. Folk er taget ud og sejle i stedet for at rejse”.  </a:t>
            </a:r>
          </a:p>
          <a:p>
            <a:endParaRPr lang="da-DK" sz="3200" i="1" dirty="0">
              <a:latin typeface="Arial" panose="020B0604020202020204" pitchFamily="34" charset="0"/>
              <a:cs typeface="Arial" panose="020B0604020202020204" pitchFamily="34" charset="0"/>
            </a:endParaRPr>
          </a:p>
          <a:p>
            <a:r>
              <a:rPr lang="da-DK" sz="2800" dirty="0">
                <a:latin typeface="Arial" panose="020B0604020202020204" pitchFamily="34" charset="0"/>
                <a:cs typeface="Arial" panose="020B0604020202020204" pitchFamily="34" charset="0"/>
              </a:rPr>
              <a:t>Henrik Reese, Reese Marine</a:t>
            </a:r>
          </a:p>
        </p:txBody>
      </p:sp>
    </p:spTree>
    <p:extLst>
      <p:ext uri="{BB962C8B-B14F-4D97-AF65-F5344CB8AC3E}">
        <p14:creationId xmlns:p14="http://schemas.microsoft.com/office/powerpoint/2010/main" val="2424637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883A27-F67D-4BB9-A42C-5CA6095CE0CC}"/>
              </a:ext>
            </a:extLst>
          </p:cNvPr>
          <p:cNvSpPr>
            <a:spLocks noGrp="1"/>
          </p:cNvSpPr>
          <p:nvPr>
            <p:ph type="title"/>
          </p:nvPr>
        </p:nvSpPr>
        <p:spPr>
          <a:xfrm>
            <a:off x="628650" y="365127"/>
            <a:ext cx="7753350" cy="1265554"/>
          </a:xfrm>
        </p:spPr>
        <p:txBody>
          <a:bodyPr>
            <a:normAutofit/>
          </a:bodyPr>
          <a:lstStyle/>
          <a:p>
            <a:r>
              <a:rPr lang="da-DK" sz="3600" b="1" dirty="0">
                <a:latin typeface="Arial" panose="020B0604020202020204" pitchFamily="34" charset="0"/>
                <a:cs typeface="Arial" panose="020B0604020202020204" pitchFamily="34" charset="0"/>
              </a:rPr>
              <a:t>Bådsalget – folk kræver mere</a:t>
            </a:r>
            <a:br>
              <a:rPr lang="da-DK" sz="3600" dirty="0">
                <a:latin typeface="Arial" panose="020B0604020202020204" pitchFamily="34" charset="0"/>
                <a:cs typeface="Arial" panose="020B0604020202020204" pitchFamily="34" charset="0"/>
              </a:rPr>
            </a:br>
            <a:endParaRPr lang="da-DK" sz="3600" b="1" dirty="0">
              <a:latin typeface="Arial" panose="020B0604020202020204" pitchFamily="34" charset="0"/>
              <a:cs typeface="Arial" panose="020B0604020202020204" pitchFamily="34" charset="0"/>
            </a:endParaRPr>
          </a:p>
        </p:txBody>
      </p:sp>
      <p:sp>
        <p:nvSpPr>
          <p:cNvPr id="8" name="Tekstfelt 7">
            <a:extLst>
              <a:ext uri="{FF2B5EF4-FFF2-40B4-BE49-F238E27FC236}">
                <a16:creationId xmlns:a16="http://schemas.microsoft.com/office/drawing/2014/main" id="{98A3BE4E-7B0A-47D1-B41F-2F517854A3DC}"/>
              </a:ext>
            </a:extLst>
          </p:cNvPr>
          <p:cNvSpPr txBox="1"/>
          <p:nvPr/>
        </p:nvSpPr>
        <p:spPr>
          <a:xfrm>
            <a:off x="539666" y="1137386"/>
            <a:ext cx="7931317" cy="3231654"/>
          </a:xfrm>
          <a:prstGeom prst="rect">
            <a:avLst/>
          </a:prstGeom>
          <a:noFill/>
        </p:spPr>
        <p:txBody>
          <a:bodyPr wrap="square" rtlCol="0">
            <a:spAutoFit/>
          </a:bodyPr>
          <a:lstStyle/>
          <a:p>
            <a:r>
              <a:rPr lang="da-DK" sz="3200" i="1" dirty="0">
                <a:latin typeface="Arial" panose="020B0604020202020204" pitchFamily="34" charset="0"/>
                <a:cs typeface="Arial" panose="020B0604020202020204" pitchFamily="34" charset="0"/>
              </a:rPr>
              <a:t>”</a:t>
            </a:r>
            <a:r>
              <a:rPr lang="da-DK" sz="2800" i="1" dirty="0">
                <a:latin typeface="Arial" panose="020B0604020202020204" pitchFamily="34" charset="0"/>
                <a:cs typeface="Arial" panose="020B0604020202020204" pitchFamily="34" charset="0"/>
              </a:rPr>
              <a:t>Corona har ramt os utrolig positivt. Vi har solgt rigtig mange trailerbåde 18-26 fod, men har også solgt flere store både end normalt. Pengene er ikke et problem, men folk kræver mere og mere. Vi skal op i gear”. </a:t>
            </a:r>
            <a:r>
              <a:rPr lang="da-DK" sz="2800" dirty="0">
                <a:latin typeface="Arial" panose="020B0604020202020204" pitchFamily="34" charset="0"/>
                <a:cs typeface="Arial" panose="020B0604020202020204" pitchFamily="34" charset="0"/>
              </a:rPr>
              <a:t>Peter Fries, SIIM Båd og Motor A/S </a:t>
            </a:r>
          </a:p>
          <a:p>
            <a:endParaRPr lang="da-DK" sz="3200" i="1" dirty="0">
              <a:latin typeface="Arial" panose="020B0604020202020204" pitchFamily="34" charset="0"/>
              <a:cs typeface="Arial" panose="020B0604020202020204" pitchFamily="34" charset="0"/>
            </a:endParaRPr>
          </a:p>
        </p:txBody>
      </p:sp>
      <p:pic>
        <p:nvPicPr>
          <p:cNvPr id="4" name="Billede 3">
            <a:extLst>
              <a:ext uri="{FF2B5EF4-FFF2-40B4-BE49-F238E27FC236}">
                <a16:creationId xmlns:a16="http://schemas.microsoft.com/office/drawing/2014/main" id="{6FA1F2EB-CFAE-4126-B96C-D89C439B05BB}"/>
              </a:ext>
            </a:extLst>
          </p:cNvPr>
          <p:cNvPicPr>
            <a:picLocks noChangeAspect="1"/>
          </p:cNvPicPr>
          <p:nvPr/>
        </p:nvPicPr>
        <p:blipFill>
          <a:blip r:embed="rId3"/>
          <a:stretch>
            <a:fillRect/>
          </a:stretch>
        </p:blipFill>
        <p:spPr>
          <a:xfrm>
            <a:off x="0" y="4430327"/>
            <a:ext cx="7206916" cy="2427673"/>
          </a:xfrm>
          <a:prstGeom prst="rect">
            <a:avLst/>
          </a:prstGeom>
        </p:spPr>
      </p:pic>
    </p:spTree>
    <p:extLst>
      <p:ext uri="{BB962C8B-B14F-4D97-AF65-F5344CB8AC3E}">
        <p14:creationId xmlns:p14="http://schemas.microsoft.com/office/powerpoint/2010/main" val="4118465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883A27-F67D-4BB9-A42C-5CA6095CE0CC}"/>
              </a:ext>
            </a:extLst>
          </p:cNvPr>
          <p:cNvSpPr>
            <a:spLocks noGrp="1"/>
          </p:cNvSpPr>
          <p:nvPr>
            <p:ph type="title"/>
          </p:nvPr>
        </p:nvSpPr>
        <p:spPr>
          <a:xfrm>
            <a:off x="628650" y="208716"/>
            <a:ext cx="7753350" cy="1265554"/>
          </a:xfrm>
        </p:spPr>
        <p:txBody>
          <a:bodyPr>
            <a:normAutofit/>
          </a:bodyPr>
          <a:lstStyle/>
          <a:p>
            <a:r>
              <a:rPr lang="da-DK" sz="3600" b="1" dirty="0">
                <a:latin typeface="Arial" panose="020B0604020202020204" pitchFamily="34" charset="0"/>
                <a:cs typeface="Arial" panose="020B0604020202020204" pitchFamily="34" charset="0"/>
              </a:rPr>
              <a:t>Rekord bådsalg – lagrene er tømte</a:t>
            </a:r>
          </a:p>
        </p:txBody>
      </p:sp>
      <p:sp>
        <p:nvSpPr>
          <p:cNvPr id="8" name="Tekstfelt 7">
            <a:extLst>
              <a:ext uri="{FF2B5EF4-FFF2-40B4-BE49-F238E27FC236}">
                <a16:creationId xmlns:a16="http://schemas.microsoft.com/office/drawing/2014/main" id="{98A3BE4E-7B0A-47D1-B41F-2F517854A3DC}"/>
              </a:ext>
            </a:extLst>
          </p:cNvPr>
          <p:cNvSpPr txBox="1"/>
          <p:nvPr/>
        </p:nvSpPr>
        <p:spPr>
          <a:xfrm>
            <a:off x="584033" y="1173481"/>
            <a:ext cx="7931317" cy="3108543"/>
          </a:xfrm>
          <a:prstGeom prst="rect">
            <a:avLst/>
          </a:prstGeom>
          <a:noFill/>
        </p:spPr>
        <p:txBody>
          <a:bodyPr wrap="square" rtlCol="0">
            <a:spAutoFit/>
          </a:bodyPr>
          <a:lstStyle/>
          <a:p>
            <a:r>
              <a:rPr lang="da-DK" sz="2800" i="1" dirty="0">
                <a:latin typeface="Arial" panose="020B0604020202020204" pitchFamily="34" charset="0"/>
                <a:cs typeface="Arial" panose="020B0604020202020204" pitchFamily="34" charset="0"/>
              </a:rPr>
              <a:t>”Vi har kunne sælge alt hvad der kunne flyde. Lagrene er tømte. Den nye udfordring er manglen på bådpladser. Vi har reddet 45 handler, fordi vi har vores egen havn med 160 pladser, hvor bådene har kunne ligge til en start”.  </a:t>
            </a:r>
          </a:p>
          <a:p>
            <a:endParaRPr lang="da-DK" sz="2800" dirty="0">
              <a:latin typeface="Arial" panose="020B0604020202020204" pitchFamily="34" charset="0"/>
              <a:cs typeface="Arial" panose="020B0604020202020204" pitchFamily="34" charset="0"/>
            </a:endParaRPr>
          </a:p>
          <a:p>
            <a:r>
              <a:rPr lang="da-DK" sz="2800" dirty="0">
                <a:latin typeface="Arial" panose="020B0604020202020204" pitchFamily="34" charset="0"/>
                <a:cs typeface="Arial" panose="020B0604020202020204" pitchFamily="34" charset="0"/>
              </a:rPr>
              <a:t>Henrik Jørgensen, Tempo Bådsalg</a:t>
            </a:r>
          </a:p>
        </p:txBody>
      </p:sp>
      <p:pic>
        <p:nvPicPr>
          <p:cNvPr id="4" name="Billede 3">
            <a:extLst>
              <a:ext uri="{FF2B5EF4-FFF2-40B4-BE49-F238E27FC236}">
                <a16:creationId xmlns:a16="http://schemas.microsoft.com/office/drawing/2014/main" id="{21941988-B2A4-4540-8A60-5812BE1100D8}"/>
              </a:ext>
            </a:extLst>
          </p:cNvPr>
          <p:cNvPicPr>
            <a:picLocks noChangeAspect="1"/>
          </p:cNvPicPr>
          <p:nvPr/>
        </p:nvPicPr>
        <p:blipFill>
          <a:blip r:embed="rId3"/>
          <a:stretch>
            <a:fillRect/>
          </a:stretch>
        </p:blipFill>
        <p:spPr>
          <a:xfrm>
            <a:off x="-1" y="4680287"/>
            <a:ext cx="9132063" cy="3527952"/>
          </a:xfrm>
          <a:prstGeom prst="rect">
            <a:avLst/>
          </a:prstGeom>
        </p:spPr>
      </p:pic>
    </p:spTree>
    <p:extLst>
      <p:ext uri="{BB962C8B-B14F-4D97-AF65-F5344CB8AC3E}">
        <p14:creationId xmlns:p14="http://schemas.microsoft.com/office/powerpoint/2010/main" val="3975849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28F0348-F512-0225-1165-0A1274877BB7}"/>
              </a:ext>
            </a:extLst>
          </p:cNvPr>
          <p:cNvSpPr>
            <a:spLocks noGrp="1"/>
          </p:cNvSpPr>
          <p:nvPr>
            <p:ph type="title"/>
          </p:nvPr>
        </p:nvSpPr>
        <p:spPr/>
        <p:txBody>
          <a:bodyPr/>
          <a:lstStyle/>
          <a:p>
            <a:r>
              <a:rPr lang="da-DK" b="1" dirty="0"/>
              <a:t>Hvilke både er topsælgere?</a:t>
            </a:r>
          </a:p>
        </p:txBody>
      </p:sp>
      <p:sp>
        <p:nvSpPr>
          <p:cNvPr id="8" name="Tekstfelt 7">
            <a:extLst>
              <a:ext uri="{FF2B5EF4-FFF2-40B4-BE49-F238E27FC236}">
                <a16:creationId xmlns:a16="http://schemas.microsoft.com/office/drawing/2014/main" id="{1E259B5F-E930-90D6-D0A9-58AC4FE297D7}"/>
              </a:ext>
            </a:extLst>
          </p:cNvPr>
          <p:cNvSpPr txBox="1"/>
          <p:nvPr/>
        </p:nvSpPr>
        <p:spPr>
          <a:xfrm>
            <a:off x="818707" y="1690689"/>
            <a:ext cx="7506586" cy="3539430"/>
          </a:xfrm>
          <a:prstGeom prst="rect">
            <a:avLst/>
          </a:prstGeom>
          <a:noFill/>
        </p:spPr>
        <p:txBody>
          <a:bodyPr wrap="square" rtlCol="0">
            <a:spAutoFit/>
          </a:bodyPr>
          <a:lstStyle/>
          <a:p>
            <a:r>
              <a:rPr lang="da-DK" sz="2800" b="1" dirty="0">
                <a:latin typeface="Arial" panose="020B0604020202020204" pitchFamily="34" charset="0"/>
                <a:cs typeface="Arial" panose="020B0604020202020204" pitchFamily="34" charset="0"/>
              </a:rPr>
              <a:t>Rundspørge blandt forhandlere:</a:t>
            </a:r>
          </a:p>
          <a:p>
            <a:endParaRPr lang="da-DK" sz="2800" dirty="0">
              <a:latin typeface="Arial" panose="020B0604020202020204" pitchFamily="34" charset="0"/>
              <a:cs typeface="Arial" panose="020B0604020202020204" pitchFamily="34" charset="0"/>
            </a:endParaRPr>
          </a:p>
          <a:p>
            <a:pPr marL="285750" indent="-285750">
              <a:buFontTx/>
              <a:buChar char="-"/>
            </a:pPr>
            <a:r>
              <a:rPr lang="da-DK" sz="2800" dirty="0">
                <a:latin typeface="Arial" panose="020B0604020202020204" pitchFamily="34" charset="0"/>
                <a:cs typeface="Arial" panose="020B0604020202020204" pitchFamily="34" charset="0"/>
              </a:rPr>
              <a:t>Nye både på over 35 fod helt op til 50 fod</a:t>
            </a:r>
          </a:p>
          <a:p>
            <a:pPr marL="285750" indent="-285750">
              <a:buFontTx/>
              <a:buChar char="-"/>
            </a:pPr>
            <a:r>
              <a:rPr lang="da-DK" sz="2800" dirty="0">
                <a:latin typeface="Arial" panose="020B0604020202020204" pitchFamily="34" charset="0"/>
                <a:cs typeface="Arial" panose="020B0604020202020204" pitchFamily="34" charset="0"/>
              </a:rPr>
              <a:t>Stor overvægt af motorbåde versus sejlbåde</a:t>
            </a:r>
          </a:p>
          <a:p>
            <a:pPr marL="285750" indent="-285750">
              <a:buFontTx/>
              <a:buChar char="-"/>
            </a:pPr>
            <a:r>
              <a:rPr lang="da-DK" sz="2800" dirty="0">
                <a:latin typeface="Arial" panose="020B0604020202020204" pitchFamily="34" charset="0"/>
                <a:cs typeface="Arial" panose="020B0604020202020204" pitchFamily="34" charset="0"/>
              </a:rPr>
              <a:t>Førstegangskøbere køber store både</a:t>
            </a:r>
          </a:p>
          <a:p>
            <a:pPr marL="285750" indent="-285750">
              <a:buFontTx/>
              <a:buChar char="-"/>
            </a:pPr>
            <a:r>
              <a:rPr lang="da-DK" sz="2800" dirty="0">
                <a:latin typeface="Arial" panose="020B0604020202020204" pitchFamily="34" charset="0"/>
                <a:cs typeface="Arial" panose="020B0604020202020204" pitchFamily="34" charset="0"/>
              </a:rPr>
              <a:t>Trailerbåde 18-24 fod er der solgt klart flest af</a:t>
            </a:r>
            <a:br>
              <a:rPr lang="da-DK" sz="2800" dirty="0">
                <a:latin typeface="Arial" panose="020B0604020202020204" pitchFamily="34" charset="0"/>
                <a:cs typeface="Arial" panose="020B0604020202020204" pitchFamily="34" charset="0"/>
              </a:rPr>
            </a:br>
            <a:endParaRPr lang="da-DK" sz="2800" dirty="0"/>
          </a:p>
        </p:txBody>
      </p:sp>
    </p:spTree>
    <p:extLst>
      <p:ext uri="{BB962C8B-B14F-4D97-AF65-F5344CB8AC3E}">
        <p14:creationId xmlns:p14="http://schemas.microsoft.com/office/powerpoint/2010/main" val="20772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2F750-D042-44F4-BD2A-11DC8C1753D3}"/>
              </a:ext>
            </a:extLst>
          </p:cNvPr>
          <p:cNvSpPr>
            <a:spLocks noGrp="1"/>
          </p:cNvSpPr>
          <p:nvPr>
            <p:ph type="title"/>
          </p:nvPr>
        </p:nvSpPr>
        <p:spPr>
          <a:xfrm>
            <a:off x="640236" y="4597623"/>
            <a:ext cx="8176104" cy="1541240"/>
          </a:xfrm>
          <a:noFill/>
        </p:spPr>
        <p:txBody>
          <a:bodyPr vert="horz" lIns="91440" tIns="45720" rIns="91440" bIns="45720" rtlCol="0" anchor="b">
            <a:normAutofit fontScale="90000"/>
          </a:bodyPr>
          <a:lstStyle/>
          <a:p>
            <a:r>
              <a:rPr lang="en-US" sz="4000" b="1" dirty="0" err="1"/>
              <a:t>Kæmpe</a:t>
            </a:r>
            <a:r>
              <a:rPr lang="en-US" sz="4000" b="1" dirty="0"/>
              <a:t> </a:t>
            </a:r>
            <a:r>
              <a:rPr lang="en-US" sz="4000" b="1" dirty="0" err="1"/>
              <a:t>efterspørgsel</a:t>
            </a:r>
            <a:r>
              <a:rPr lang="en-US" sz="4000" b="1" dirty="0"/>
              <a:t> </a:t>
            </a:r>
            <a:r>
              <a:rPr lang="en-US" sz="4000" b="1" dirty="0" err="1"/>
              <a:t>på</a:t>
            </a:r>
            <a:r>
              <a:rPr lang="en-US" sz="4000" b="1" dirty="0"/>
              <a:t> </a:t>
            </a:r>
            <a:r>
              <a:rPr lang="en-US" sz="4000" b="1" dirty="0" err="1"/>
              <a:t>ledige</a:t>
            </a:r>
            <a:r>
              <a:rPr lang="en-US" sz="4000" b="1" dirty="0"/>
              <a:t> </a:t>
            </a:r>
            <a:r>
              <a:rPr lang="en-US" sz="4000" b="1" dirty="0" err="1"/>
              <a:t>bådpladser</a:t>
            </a:r>
            <a:r>
              <a:rPr lang="en-US" sz="4000" b="1" dirty="0"/>
              <a:t> </a:t>
            </a:r>
            <a:r>
              <a:rPr lang="en-US" sz="4000" b="1" dirty="0" err="1"/>
              <a:t>og</a:t>
            </a:r>
            <a:r>
              <a:rPr lang="en-US" sz="4000" b="1" dirty="0"/>
              <a:t> </a:t>
            </a:r>
            <a:br>
              <a:rPr lang="en-US" sz="4000" b="1" dirty="0"/>
            </a:br>
            <a:r>
              <a:rPr lang="en-US" sz="4000" b="1" dirty="0" err="1"/>
              <a:t>kæmpe</a:t>
            </a:r>
            <a:r>
              <a:rPr lang="en-US" sz="4000" b="1" dirty="0"/>
              <a:t> </a:t>
            </a:r>
            <a:r>
              <a:rPr lang="en-US" sz="4000" b="1" dirty="0" err="1"/>
              <a:t>omsætning</a:t>
            </a:r>
            <a:r>
              <a:rPr lang="en-US" sz="4000" b="1" dirty="0"/>
              <a:t> </a:t>
            </a:r>
            <a:r>
              <a:rPr lang="en-US" sz="4000" b="1" dirty="0" err="1"/>
              <a:t>på</a:t>
            </a:r>
            <a:r>
              <a:rPr lang="en-US" sz="4000" b="1" dirty="0"/>
              <a:t> </a:t>
            </a:r>
            <a:r>
              <a:rPr lang="en-US" sz="4000" b="1" dirty="0" err="1"/>
              <a:t>bådpladser</a:t>
            </a:r>
            <a:endParaRPr lang="en-US" sz="4000" b="1" dirty="0"/>
          </a:p>
        </p:txBody>
      </p:sp>
      <p:pic>
        <p:nvPicPr>
          <p:cNvPr id="6" name="Billede 5" descr="Et billede, der indeholder himmel, udendørs, rejser, bred&#10;&#10;Automatisk genereret beskrivelse">
            <a:extLst>
              <a:ext uri="{FF2B5EF4-FFF2-40B4-BE49-F238E27FC236}">
                <a16:creationId xmlns:a16="http://schemas.microsoft.com/office/drawing/2014/main" id="{4CF503E7-6854-4487-95C5-13129299FC85}"/>
              </a:ext>
            </a:extLst>
          </p:cNvPr>
          <p:cNvPicPr>
            <a:picLocks noChangeAspect="1"/>
          </p:cNvPicPr>
          <p:nvPr/>
        </p:nvPicPr>
        <p:blipFill rotWithShape="1">
          <a:blip r:embed="rId3">
            <a:extLst>
              <a:ext uri="{28A0092B-C50C-407E-A947-70E740481C1C}">
                <a14:useLocalDpi xmlns:a14="http://schemas.microsoft.com/office/drawing/2010/main" val="0"/>
              </a:ext>
            </a:extLst>
          </a:blip>
          <a:srcRect t="13407" b="4169"/>
          <a:stretch/>
        </p:blipFill>
        <p:spPr>
          <a:xfrm>
            <a:off x="20" y="1"/>
            <a:ext cx="9143979" cy="4239482"/>
          </a:xfrm>
          <a:prstGeom prst="rect">
            <a:avLst/>
          </a:prstGeom>
        </p:spPr>
      </p:pic>
    </p:spTree>
    <p:extLst>
      <p:ext uri="{BB962C8B-B14F-4D97-AF65-F5344CB8AC3E}">
        <p14:creationId xmlns:p14="http://schemas.microsoft.com/office/powerpoint/2010/main" val="910745066"/>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3252</TotalTime>
  <Words>2104</Words>
  <Application>Microsoft Office PowerPoint</Application>
  <PresentationFormat>Skærmshow (4:3)</PresentationFormat>
  <Paragraphs>215</Paragraphs>
  <Slides>32</Slides>
  <Notes>26</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32</vt:i4>
      </vt:variant>
    </vt:vector>
  </HeadingPairs>
  <TitlesOfParts>
    <vt:vector size="40" baseType="lpstr">
      <vt:lpstr>Arial</vt:lpstr>
      <vt:lpstr>Bitter</vt:lpstr>
      <vt:lpstr>Calibri</vt:lpstr>
      <vt:lpstr>Calibri Light</vt:lpstr>
      <vt:lpstr>Soho Gothic Std Light</vt:lpstr>
      <vt:lpstr>Symbol</vt:lpstr>
      <vt:lpstr>Wingdings</vt:lpstr>
      <vt:lpstr>Office-tema</vt:lpstr>
      <vt:lpstr>Borgermøde  Vordingborg Kommunale Havne 7. November 2022</vt:lpstr>
      <vt:lpstr>  </vt:lpstr>
      <vt:lpstr>      Trends og tendenser  Temperaturen i havnebranchen -  hurtig overflyvning af de seneste års udvikling</vt:lpstr>
      <vt:lpstr>      Danskerne købte båd og tog på vandet </vt:lpstr>
      <vt:lpstr>Rekord højt bådsalg </vt:lpstr>
      <vt:lpstr>Bådsalget – folk kræver mere </vt:lpstr>
      <vt:lpstr>Rekord bådsalg – lagrene er tømte</vt:lpstr>
      <vt:lpstr>Hvilke både er topsælgere?</vt:lpstr>
      <vt:lpstr>Kæmpe efterspørgsel på ledige bådpladser og  kæmpe omsætning på bådpladser</vt:lpstr>
      <vt:lpstr> Mange nye bådejere- Generationsskiftet endelig i gang   Nysejlere – starter i stor båd  Udfordringer / usikkerhed ift. havnemanøvre Mange opkald til havnen – er der plads?           </vt:lpstr>
      <vt:lpstr>     ”Godt sømandsskab  i havnen”        FLID kampagne  2022  </vt:lpstr>
      <vt:lpstr>Danskerne tog på vandet  Overnatninger steget over 25% </vt:lpstr>
      <vt:lpstr>PowerPoint-præsentation</vt:lpstr>
      <vt:lpstr>PowerPoint-præsentation</vt:lpstr>
      <vt:lpstr>PowerPoint-præsentation</vt:lpstr>
      <vt:lpstr> Naturformidling – klap en fisk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Tilfredshed med havneområdet 2017</vt:lpstr>
      <vt:lpstr>Hvor tilfreds er du generelt set med følgende faciliteter på havnene?  Supplerende undersøgelse på Facebook blandt sejlere</vt:lpstr>
      <vt:lpstr>PowerPoint-præsentation</vt:lpstr>
      <vt:lpstr>PowerPoint-præsentation</vt:lpstr>
      <vt:lpstr>Et værktøj til at blive husket:    ”Delights” – at give sejlerne noget ekstra!   ”Overraskelsen” - det du ikke forventede </vt:lpstr>
      <vt:lpstr>Eksempler på delights   Svendborg Kommunes Havne </vt:lpstr>
      <vt:lpstr>”Det gode værtskab” på Kerteminde Marina  Turismens venner: 180 medlemmer i alderen 19 til 89 år</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Trine Larsen - FLID</dc:creator>
  <cp:lastModifiedBy>Betina Nymand</cp:lastModifiedBy>
  <cp:revision>166</cp:revision>
  <cp:lastPrinted>2021-11-22T11:22:45Z</cp:lastPrinted>
  <dcterms:created xsi:type="dcterms:W3CDTF">2021-05-06T08:03:54Z</dcterms:created>
  <dcterms:modified xsi:type="dcterms:W3CDTF">2022-11-07T10:24:12Z</dcterms:modified>
</cp:coreProperties>
</file>