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417" r:id="rId4"/>
    <p:sldId id="290" r:id="rId5"/>
    <p:sldId id="413" r:id="rId6"/>
    <p:sldId id="411" r:id="rId7"/>
    <p:sldId id="390" r:id="rId8"/>
    <p:sldId id="414" r:id="rId9"/>
    <p:sldId id="415" r:id="rId10"/>
    <p:sldId id="416" r:id="rId11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E3CB4-61A7-4095-8B7E-BB1DFF52A4A8}" v="731" dt="2022-11-02T14:48:02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4660"/>
  </p:normalViewPr>
  <p:slideViewPr>
    <p:cSldViewPr>
      <p:cViewPr varScale="1">
        <p:scale>
          <a:sx n="79" d="100"/>
          <a:sy n="79" d="100"/>
        </p:scale>
        <p:origin x="14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Dam Christensen" userId="0faacbee-b3a0-421d-944c-f19620e87226" providerId="ADAL" clId="{3B6E3CB4-61A7-4095-8B7E-BB1DFF52A4A8}"/>
    <pc:docChg chg="undo custSel modSld">
      <pc:chgData name="Jane Dam Christensen" userId="0faacbee-b3a0-421d-944c-f19620e87226" providerId="ADAL" clId="{3B6E3CB4-61A7-4095-8B7E-BB1DFF52A4A8}" dt="2022-11-02T14:48:02.039" v="737" actId="6549"/>
      <pc:docMkLst>
        <pc:docMk/>
      </pc:docMkLst>
      <pc:sldChg chg="modSp modAnim">
        <pc:chgData name="Jane Dam Christensen" userId="0faacbee-b3a0-421d-944c-f19620e87226" providerId="ADAL" clId="{3B6E3CB4-61A7-4095-8B7E-BB1DFF52A4A8}" dt="2022-11-02T14:00:41.522" v="73"/>
        <pc:sldMkLst>
          <pc:docMk/>
          <pc:sldMk cId="4001702483" sldId="258"/>
        </pc:sldMkLst>
        <pc:spChg chg="mod">
          <ac:chgData name="Jane Dam Christensen" userId="0faacbee-b3a0-421d-944c-f19620e87226" providerId="ADAL" clId="{3B6E3CB4-61A7-4095-8B7E-BB1DFF52A4A8}" dt="2022-11-02T14:00:25.688" v="69" actId="20577"/>
          <ac:spMkLst>
            <pc:docMk/>
            <pc:sldMk cId="4001702483" sldId="258"/>
            <ac:spMk id="3" creationId="{00000000-0000-0000-0000-000000000000}"/>
          </ac:spMkLst>
        </pc:spChg>
      </pc:sldChg>
      <pc:sldChg chg="modSp mod modAnim">
        <pc:chgData name="Jane Dam Christensen" userId="0faacbee-b3a0-421d-944c-f19620e87226" providerId="ADAL" clId="{3B6E3CB4-61A7-4095-8B7E-BB1DFF52A4A8}" dt="2022-11-02T14:45:53.497" v="686" actId="14100"/>
        <pc:sldMkLst>
          <pc:docMk/>
          <pc:sldMk cId="844605515" sldId="290"/>
        </pc:sldMkLst>
        <pc:spChg chg="mod">
          <ac:chgData name="Jane Dam Christensen" userId="0faacbee-b3a0-421d-944c-f19620e87226" providerId="ADAL" clId="{3B6E3CB4-61A7-4095-8B7E-BB1DFF52A4A8}" dt="2022-11-02T14:45:31.617" v="683" actId="14100"/>
          <ac:spMkLst>
            <pc:docMk/>
            <pc:sldMk cId="844605515" sldId="290"/>
            <ac:spMk id="22" creationId="{2D39CDE5-467D-7929-9502-FE8F4811405C}"/>
          </ac:spMkLst>
        </pc:spChg>
        <pc:cxnChg chg="mod">
          <ac:chgData name="Jane Dam Christensen" userId="0faacbee-b3a0-421d-944c-f19620e87226" providerId="ADAL" clId="{3B6E3CB4-61A7-4095-8B7E-BB1DFF52A4A8}" dt="2022-11-02T14:45:53.497" v="686" actId="14100"/>
          <ac:cxnSpMkLst>
            <pc:docMk/>
            <pc:sldMk cId="844605515" sldId="290"/>
            <ac:cxnSpMk id="29" creationId="{A11A3728-69B8-23A6-4011-8115C5462237}"/>
          </ac:cxnSpMkLst>
        </pc:cxnChg>
      </pc:sldChg>
      <pc:sldChg chg="modSp mod modAnim">
        <pc:chgData name="Jane Dam Christensen" userId="0faacbee-b3a0-421d-944c-f19620e87226" providerId="ADAL" clId="{3B6E3CB4-61A7-4095-8B7E-BB1DFF52A4A8}" dt="2022-11-02T14:47:49.595" v="736" actId="6549"/>
        <pc:sldMkLst>
          <pc:docMk/>
          <pc:sldMk cId="1534263060" sldId="390"/>
        </pc:sldMkLst>
        <pc:spChg chg="mod">
          <ac:chgData name="Jane Dam Christensen" userId="0faacbee-b3a0-421d-944c-f19620e87226" providerId="ADAL" clId="{3B6E3CB4-61A7-4095-8B7E-BB1DFF52A4A8}" dt="2022-11-02T14:47:49.595" v="736" actId="6549"/>
          <ac:spMkLst>
            <pc:docMk/>
            <pc:sldMk cId="1534263060" sldId="390"/>
            <ac:spMk id="21" creationId="{A540BE48-2976-4B8C-7557-C90F2D19E5CC}"/>
          </ac:spMkLst>
        </pc:spChg>
      </pc:sldChg>
      <pc:sldChg chg="modSp">
        <pc:chgData name="Jane Dam Christensen" userId="0faacbee-b3a0-421d-944c-f19620e87226" providerId="ADAL" clId="{3B6E3CB4-61A7-4095-8B7E-BB1DFF52A4A8}" dt="2022-11-02T13:55:57.965" v="5" actId="20577"/>
        <pc:sldMkLst>
          <pc:docMk/>
          <pc:sldMk cId="1436584098" sldId="411"/>
        </pc:sldMkLst>
        <pc:spChg chg="mod">
          <ac:chgData name="Jane Dam Christensen" userId="0faacbee-b3a0-421d-944c-f19620e87226" providerId="ADAL" clId="{3B6E3CB4-61A7-4095-8B7E-BB1DFF52A4A8}" dt="2022-11-02T13:55:57.965" v="5" actId="20577"/>
          <ac:spMkLst>
            <pc:docMk/>
            <pc:sldMk cId="1436584098" sldId="411"/>
            <ac:spMk id="10" creationId="{76226CA9-C133-8DCC-7FCA-2CDC0008AFFA}"/>
          </ac:spMkLst>
        </pc:spChg>
      </pc:sldChg>
      <pc:sldChg chg="modSp mod modAnim">
        <pc:chgData name="Jane Dam Christensen" userId="0faacbee-b3a0-421d-944c-f19620e87226" providerId="ADAL" clId="{3B6E3CB4-61A7-4095-8B7E-BB1DFF52A4A8}" dt="2022-11-02T13:58:27.897" v="54" actId="1076"/>
        <pc:sldMkLst>
          <pc:docMk/>
          <pc:sldMk cId="3182032825" sldId="413"/>
        </pc:sldMkLst>
        <pc:spChg chg="mod">
          <ac:chgData name="Jane Dam Christensen" userId="0faacbee-b3a0-421d-944c-f19620e87226" providerId="ADAL" clId="{3B6E3CB4-61A7-4095-8B7E-BB1DFF52A4A8}" dt="2022-11-02T13:58:27.897" v="54" actId="1076"/>
          <ac:spMkLst>
            <pc:docMk/>
            <pc:sldMk cId="3182032825" sldId="413"/>
            <ac:spMk id="36" creationId="{F0C34EF1-927D-891C-D579-9385029EFB8A}"/>
          </ac:spMkLst>
        </pc:spChg>
      </pc:sldChg>
      <pc:sldChg chg="modSp">
        <pc:chgData name="Jane Dam Christensen" userId="0faacbee-b3a0-421d-944c-f19620e87226" providerId="ADAL" clId="{3B6E3CB4-61A7-4095-8B7E-BB1DFF52A4A8}" dt="2022-11-02T14:48:02.039" v="737" actId="6549"/>
        <pc:sldMkLst>
          <pc:docMk/>
          <pc:sldMk cId="2007581393" sldId="414"/>
        </pc:sldMkLst>
        <pc:spChg chg="mod">
          <ac:chgData name="Jane Dam Christensen" userId="0faacbee-b3a0-421d-944c-f19620e87226" providerId="ADAL" clId="{3B6E3CB4-61A7-4095-8B7E-BB1DFF52A4A8}" dt="2022-11-02T14:48:02.039" v="737" actId="6549"/>
          <ac:spMkLst>
            <pc:docMk/>
            <pc:sldMk cId="2007581393" sldId="414"/>
            <ac:spMk id="8" creationId="{E8C51625-B60E-8C25-C3FE-4C5DF3A10C5F}"/>
          </ac:spMkLst>
        </pc:spChg>
      </pc:sldChg>
      <pc:sldChg chg="modSp mod modAnim">
        <pc:chgData name="Jane Dam Christensen" userId="0faacbee-b3a0-421d-944c-f19620e87226" providerId="ADAL" clId="{3B6E3CB4-61A7-4095-8B7E-BB1DFF52A4A8}" dt="2022-11-02T14:36:23.800" v="84" actId="20577"/>
        <pc:sldMkLst>
          <pc:docMk/>
          <pc:sldMk cId="419255645" sldId="415"/>
        </pc:sldMkLst>
        <pc:spChg chg="mod">
          <ac:chgData name="Jane Dam Christensen" userId="0faacbee-b3a0-421d-944c-f19620e87226" providerId="ADAL" clId="{3B6E3CB4-61A7-4095-8B7E-BB1DFF52A4A8}" dt="2022-11-02T14:36:23.800" v="84" actId="20577"/>
          <ac:spMkLst>
            <pc:docMk/>
            <pc:sldMk cId="419255645" sldId="415"/>
            <ac:spMk id="10" creationId="{49DD39B0-472C-0EC8-ADE6-CB5ED9D8B696}"/>
          </ac:spMkLst>
        </pc:spChg>
      </pc:sldChg>
      <pc:sldChg chg="modSp mod modAnim">
        <pc:chgData name="Jane Dam Christensen" userId="0faacbee-b3a0-421d-944c-f19620e87226" providerId="ADAL" clId="{3B6E3CB4-61A7-4095-8B7E-BB1DFF52A4A8}" dt="2022-11-02T14:44:31.487" v="653" actId="15"/>
        <pc:sldMkLst>
          <pc:docMk/>
          <pc:sldMk cId="1525308178" sldId="416"/>
        </pc:sldMkLst>
        <pc:spChg chg="mod">
          <ac:chgData name="Jane Dam Christensen" userId="0faacbee-b3a0-421d-944c-f19620e87226" providerId="ADAL" clId="{3B6E3CB4-61A7-4095-8B7E-BB1DFF52A4A8}" dt="2022-11-02T14:44:31.487" v="653" actId="15"/>
          <ac:spMkLst>
            <pc:docMk/>
            <pc:sldMk cId="1525308178" sldId="416"/>
            <ac:spMk id="10" creationId="{49DD39B0-472C-0EC8-ADE6-CB5ED9D8B696}"/>
          </ac:spMkLst>
        </pc:spChg>
      </pc:sldChg>
      <pc:sldChg chg="modSp">
        <pc:chgData name="Jane Dam Christensen" userId="0faacbee-b3a0-421d-944c-f19620e87226" providerId="ADAL" clId="{3B6E3CB4-61A7-4095-8B7E-BB1DFF52A4A8}" dt="2022-11-02T14:45:03.547" v="667" actId="20577"/>
        <pc:sldMkLst>
          <pc:docMk/>
          <pc:sldMk cId="3528589357" sldId="417"/>
        </pc:sldMkLst>
        <pc:spChg chg="mod">
          <ac:chgData name="Jane Dam Christensen" userId="0faacbee-b3a0-421d-944c-f19620e87226" providerId="ADAL" clId="{3B6E3CB4-61A7-4095-8B7E-BB1DFF52A4A8}" dt="2022-11-02T14:45:03.547" v="667" actId="20577"/>
          <ac:spMkLst>
            <pc:docMk/>
            <pc:sldMk cId="3528589357" sldId="417"/>
            <ac:spMk id="14" creationId="{9E0CA8F7-B695-E247-7A86-3B787DFEFD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D20D7-1D64-4ECE-BFA8-3440F7E60554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8A25-4294-4120-B851-ED239C8D21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886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8A25-4294-4120-B851-ED239C8D21D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420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8A25-4294-4120-B851-ED239C8D21D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411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8A25-4294-4120-B851-ED239C8D21D3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5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8A25-4294-4120-B851-ED239C8D21D3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056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4306-25EE-4A9A-A132-85E13AEF4025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E7DC-9E68-4DB5-85F7-96E68709D0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6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4306-25EE-4A9A-A132-85E13AEF4025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E7DC-9E68-4DB5-85F7-96E68709D0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099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4306-25EE-4A9A-A132-85E13AEF4025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E7DC-9E68-4DB5-85F7-96E68709D0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917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4306-25EE-4A9A-A132-85E13AEF4025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E7DC-9E68-4DB5-85F7-96E68709D0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460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4306-25EE-4A9A-A132-85E13AEF4025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E7DC-9E68-4DB5-85F7-96E68709D0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77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4306-25EE-4A9A-A132-85E13AEF4025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E7DC-9E68-4DB5-85F7-96E68709D0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766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4306-25EE-4A9A-A132-85E13AEF4025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E7DC-9E68-4DB5-85F7-96E68709D0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842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4306-25EE-4A9A-A132-85E13AEF4025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E7DC-9E68-4DB5-85F7-96E68709D0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671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4306-25EE-4A9A-A132-85E13AEF4025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E7DC-9E68-4DB5-85F7-96E68709D0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8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4306-25EE-4A9A-A132-85E13AEF4025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E7DC-9E68-4DB5-85F7-96E68709D0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717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4306-25EE-4A9A-A132-85E13AEF4025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E7DC-9E68-4DB5-85F7-96E68709D0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595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84306-25EE-4A9A-A132-85E13AEF4025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E7DC-9E68-4DB5-85F7-96E68709D0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626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boks 5"/>
          <p:cNvSpPr txBox="1"/>
          <p:nvPr/>
        </p:nvSpPr>
        <p:spPr>
          <a:xfrm>
            <a:off x="6372200" y="6128674"/>
            <a:ext cx="2640330" cy="62039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da-DK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31470" y="4132968"/>
            <a:ext cx="85689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>
                <a:latin typeface="Ariel"/>
              </a:rPr>
              <a:t>Turismens Venner</a:t>
            </a:r>
          </a:p>
          <a:p>
            <a:pPr algn="ctr"/>
            <a:r>
              <a:rPr lang="da-DK" sz="3200" b="1" dirty="0">
                <a:latin typeface="Ariel"/>
              </a:rPr>
              <a:t>Borgermøde Vordingborg </a:t>
            </a:r>
          </a:p>
          <a:p>
            <a:pPr algn="ctr"/>
            <a:r>
              <a:rPr lang="da-DK" sz="3200" b="1" dirty="0">
                <a:latin typeface="Ariel"/>
              </a:rPr>
              <a:t>Mandag d. 7. november 2022</a:t>
            </a:r>
          </a:p>
          <a:p>
            <a:pPr algn="ctr"/>
            <a:endParaRPr lang="da-DK" sz="3200" b="1" dirty="0">
              <a:latin typeface="Ariel"/>
            </a:endParaRPr>
          </a:p>
          <a:p>
            <a:endParaRPr lang="da-DK" dirty="0"/>
          </a:p>
          <a:p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0B666CF-F805-44F9-BFAC-96ECE02F2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013176"/>
            <a:ext cx="1914525" cy="2095946"/>
          </a:xfrm>
          <a:prstGeom prst="rect">
            <a:avLst/>
          </a:prstGeom>
        </p:spPr>
      </p:pic>
      <p:pic>
        <p:nvPicPr>
          <p:cNvPr id="13" name="Picture 5" descr="L:\Turismens Venner\Marketing\Turismens Venner logo.PNG">
            <a:extLst>
              <a:ext uri="{FF2B5EF4-FFF2-40B4-BE49-F238E27FC236}">
                <a16:creationId xmlns:a16="http://schemas.microsoft.com/office/drawing/2014/main" id="{9A623A1E-3844-4538-9D53-3D30FE7B1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06" y="5117870"/>
            <a:ext cx="1950194" cy="16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 descr="Et billede, der indeholder person, poserer, udendørs, gruppe&#10;&#10;Automatisk genereret beskrivelse">
            <a:extLst>
              <a:ext uri="{FF2B5EF4-FFF2-40B4-BE49-F238E27FC236}">
                <a16:creationId xmlns:a16="http://schemas.microsoft.com/office/drawing/2014/main" id="{7E903365-5420-D697-AFF7-26EF25C788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5" y="1651900"/>
            <a:ext cx="8100392" cy="19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6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L:\Turismens Venner\Marketing\Turismens Venner logo.PNG">
            <a:extLst>
              <a:ext uri="{FF2B5EF4-FFF2-40B4-BE49-F238E27FC236}">
                <a16:creationId xmlns:a16="http://schemas.microsoft.com/office/drawing/2014/main" id="{BF17A550-141A-4175-96B9-D5DDDDEDC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06" y="5117870"/>
            <a:ext cx="1950194" cy="16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49DD39B0-472C-0EC8-ADE6-CB5ED9D8B696}"/>
              </a:ext>
            </a:extLst>
          </p:cNvPr>
          <p:cNvSpPr txBox="1"/>
          <p:nvPr/>
        </p:nvSpPr>
        <p:spPr>
          <a:xfrm>
            <a:off x="611560" y="1093980"/>
            <a:ext cx="770485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000000"/>
                </a:solidFill>
              </a:rPr>
              <a:t>Organisationsform – kommunal eller frivillig forening?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000000"/>
                </a:solidFill>
              </a:rPr>
              <a:t>Fondsmidler eller sponsorater fra private og virksomheder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000000"/>
                </a:solidFill>
              </a:rPr>
              <a:t>Forvaltningspligt/journalisering/udbudsregler ved tiltag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000000"/>
                </a:solidFill>
              </a:rPr>
              <a:t>Graden af økonomisk frihed og selvstændighed til foreningen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000000"/>
                </a:solidFill>
              </a:rPr>
              <a:t>Graden af beslutningsfrihed og råderum til foreningen ved nye projekter og tiltag</a:t>
            </a:r>
          </a:p>
          <a:p>
            <a:pPr lvl="1"/>
            <a:endParaRPr lang="da-DK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000000"/>
                </a:solidFill>
              </a:rPr>
              <a:t>Politisk: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000000"/>
                </a:solidFill>
              </a:rPr>
              <a:t>Politisk </a:t>
            </a:r>
            <a:r>
              <a:rPr lang="da-DK" dirty="0" err="1">
                <a:solidFill>
                  <a:srgbClr val="000000"/>
                </a:solidFill>
              </a:rPr>
              <a:t>elvilje</a:t>
            </a:r>
            <a:r>
              <a:rPr lang="da-DK" dirty="0">
                <a:solidFill>
                  <a:srgbClr val="000000"/>
                </a:solidFill>
              </a:rPr>
              <a:t>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000000"/>
                </a:solidFill>
              </a:rPr>
              <a:t>Én indgang til kommunen/embedsværket (tovholder) samt hvorvidt det skal være kommunen eller anden ekstern organisation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000000"/>
                </a:solidFill>
              </a:rPr>
              <a:t>Graden af involvering/indsigt i kommunens visioner og målsætninger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000000"/>
                </a:solidFill>
              </a:rPr>
              <a:t>Mængden af ressourcer og kompetencer kommunen kan anvende på organisationen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000000"/>
                </a:solidFill>
              </a:rPr>
              <a:t>Behovet for koordinering, når mange forskellige kompetencer mødes</a:t>
            </a:r>
          </a:p>
          <a:p>
            <a:endParaRPr lang="da-DK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a-DK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a-DK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a-DK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a-DK" dirty="0"/>
          </a:p>
        </p:txBody>
      </p:sp>
      <p:sp>
        <p:nvSpPr>
          <p:cNvPr id="2" name="Tekstboks 2">
            <a:extLst>
              <a:ext uri="{FF2B5EF4-FFF2-40B4-BE49-F238E27FC236}">
                <a16:creationId xmlns:a16="http://schemas.microsoft.com/office/drawing/2014/main" id="{426459BF-DF7A-9BBE-1791-B8CD9CD60BBC}"/>
              </a:ext>
            </a:extLst>
          </p:cNvPr>
          <p:cNvSpPr txBox="1"/>
          <p:nvPr/>
        </p:nvSpPr>
        <p:spPr>
          <a:xfrm>
            <a:off x="323528" y="-3680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6. Behov og opmærksomhedspunkter</a:t>
            </a:r>
          </a:p>
        </p:txBody>
      </p:sp>
    </p:spTree>
    <p:extLst>
      <p:ext uri="{BB962C8B-B14F-4D97-AF65-F5344CB8AC3E}">
        <p14:creationId xmlns:p14="http://schemas.microsoft.com/office/powerpoint/2010/main" val="152530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L:\Turismens Venner\Marketing\Turismens Ven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06" y="5117870"/>
            <a:ext cx="1950194" cy="16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1115616" y="1268760"/>
            <a:ext cx="72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   </a:t>
            </a:r>
            <a:r>
              <a:rPr lang="da-DK" sz="2800" b="1" u="sng" dirty="0"/>
              <a:t>Agenda </a:t>
            </a:r>
          </a:p>
          <a:p>
            <a:pPr algn="ctr"/>
            <a:endParaRPr lang="da-DK" sz="2800" b="1" u="sng" dirty="0"/>
          </a:p>
          <a:p>
            <a:pPr marL="342900" indent="-342900">
              <a:buFont typeface="+mj-lt"/>
              <a:buAutoNum type="arabicPeriod"/>
            </a:pPr>
            <a:r>
              <a:rPr lang="da-DK" sz="2000" dirty="0"/>
              <a:t>Hvem er Turismens Venner?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/>
              <a:t>Hvordan er Turismens Venner organiseret og hvad er deres rolle i forhold til Kerteminde Kommune og ETKerteminde?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/>
              <a:t>Typiske arbejdsopgaver for Turismens Venner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/>
              <a:t>Hvad motiverer medlemmerne af Turismens Venner?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/>
              <a:t>Hvilke opgaver varetager ETKerteminde på vegne af Turismens Venner?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/>
              <a:t>Mulige overvejelser forud for etablering?</a:t>
            </a:r>
          </a:p>
          <a:p>
            <a:endParaRPr lang="da-DK" sz="2400" dirty="0"/>
          </a:p>
          <a:p>
            <a:endParaRPr lang="da-DK" sz="2800" dirty="0"/>
          </a:p>
          <a:p>
            <a:pPr marL="342900" indent="-342900">
              <a:buFont typeface="+mj-lt"/>
              <a:buAutoNum type="arabicPeriod"/>
            </a:pPr>
            <a:endParaRPr lang="da-DK" sz="2800" dirty="0"/>
          </a:p>
          <a:p>
            <a:r>
              <a:rPr lang="da-DK" sz="2800" dirty="0"/>
              <a:t>                          </a:t>
            </a:r>
          </a:p>
          <a:p>
            <a:r>
              <a:rPr lang="da-DK" sz="2800" dirty="0"/>
              <a:t>               </a:t>
            </a:r>
            <a:endParaRPr lang="da-DK" sz="36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013176"/>
            <a:ext cx="1914525" cy="20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L:\Turismens Venner\Marketing\Turismens Ven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06" y="5117870"/>
            <a:ext cx="1950194" cy="16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013176"/>
            <a:ext cx="1914525" cy="2095946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9E0CA8F7-B695-E247-7A86-3B787DFEFDD3}"/>
              </a:ext>
            </a:extLst>
          </p:cNvPr>
          <p:cNvSpPr txBox="1"/>
          <p:nvPr/>
        </p:nvSpPr>
        <p:spPr>
          <a:xfrm>
            <a:off x="723715" y="620688"/>
            <a:ext cx="53794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Organisationsform: </a:t>
            </a:r>
            <a:r>
              <a:rPr lang="da-DK" b="1" dirty="0"/>
              <a:t>Frivillig Forening </a:t>
            </a:r>
            <a:r>
              <a:rPr lang="da-DK" dirty="0"/>
              <a:t>tilknyttet det lokale turistbureau (ETKerteminde), som drives af en lyst til at gøre en forskel.</a:t>
            </a:r>
          </a:p>
          <a:p>
            <a:endParaRPr lang="da-DK" dirty="0"/>
          </a:p>
          <a:p>
            <a:r>
              <a:rPr lang="da-DK" dirty="0"/>
              <a:t>Oprindelse: Foreningen blev grundlagt i 2011 og er oprindeligt udsprunget af en fælles ide mellem VisitKerteminde og en lokal ildsjæl. </a:t>
            </a:r>
          </a:p>
          <a:p>
            <a:endParaRPr lang="da-DK" dirty="0"/>
          </a:p>
          <a:p>
            <a:r>
              <a:rPr lang="da-DK" dirty="0"/>
              <a:t>Formål: At udvikle og gennemføre nye aktiviteter til gavn for destinationens gæster og dermed hele branchen. </a:t>
            </a:r>
          </a:p>
          <a:p>
            <a:r>
              <a:rPr lang="da-DK" dirty="0"/>
              <a:t>Samtidig skal et medlemskab i Turismens Venner åben muligheden for nye venskaber og et stærkt socialt fællesskab</a:t>
            </a:r>
          </a:p>
          <a:p>
            <a:endParaRPr lang="da-DK" dirty="0"/>
          </a:p>
          <a:p>
            <a:r>
              <a:rPr lang="da-DK" dirty="0"/>
              <a:t>Hvem kan være med?: </a:t>
            </a:r>
            <a:r>
              <a:rPr lang="da-DK" b="0" i="0" dirty="0">
                <a:solidFill>
                  <a:srgbClr val="000000"/>
                </a:solidFill>
                <a:effectLst/>
              </a:rPr>
              <a:t>Alle er velkomne uanset alder, baggrund, bopæl osv. Vi er vidt forskellige og har enorme ressourcer. Hver især kan vi noget, </a:t>
            </a:r>
            <a:r>
              <a:rPr lang="da-DK" b="1" i="0" dirty="0">
                <a:solidFill>
                  <a:srgbClr val="000000"/>
                </a:solidFill>
                <a:effectLst/>
              </a:rPr>
              <a:t>og samlet kan vi rigtig meget</a:t>
            </a:r>
            <a:r>
              <a:rPr lang="da-DK" b="0" i="0" dirty="0">
                <a:solidFill>
                  <a:srgbClr val="000000"/>
                </a:solidFill>
                <a:effectLst/>
              </a:rPr>
              <a:t>.</a:t>
            </a:r>
            <a:endParaRPr lang="da-DK" dirty="0"/>
          </a:p>
          <a:p>
            <a:endParaRPr lang="da-DK" dirty="0"/>
          </a:p>
          <a:p>
            <a:r>
              <a:rPr lang="da-DK" dirty="0"/>
              <a:t>Mantra: </a:t>
            </a:r>
            <a:r>
              <a:rPr lang="da-DK" b="1" i="1" u="sng" dirty="0"/>
              <a:t>Det skal være sjovt at være med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26F5F0AA-9617-4525-692B-D2E272EAF3F3}"/>
              </a:ext>
            </a:extLst>
          </p:cNvPr>
          <p:cNvSpPr txBox="1"/>
          <p:nvPr/>
        </p:nvSpPr>
        <p:spPr>
          <a:xfrm>
            <a:off x="6300192" y="1229127"/>
            <a:ext cx="2744664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da-DK" b="0" i="1" dirty="0">
                <a:solidFill>
                  <a:srgbClr val="000000"/>
                </a:solidFill>
                <a:effectLst/>
              </a:rPr>
              <a:t>Citat: ”Vi er ikke en kommerciel forening, men en frivillig forening tilknyttet vores lokale turistbureau i Kerteminde kommune. Vores arbejde skal altid være til glæde for den enkelte og ”indtjeningen” anvendes til sociale oplevelser for foreningens medlemmer”</a:t>
            </a:r>
            <a:endParaRPr lang="da-DK" i="1" dirty="0"/>
          </a:p>
        </p:txBody>
      </p:sp>
      <p:sp>
        <p:nvSpPr>
          <p:cNvPr id="2" name="Tekstboks 2">
            <a:extLst>
              <a:ext uri="{FF2B5EF4-FFF2-40B4-BE49-F238E27FC236}">
                <a16:creationId xmlns:a16="http://schemas.microsoft.com/office/drawing/2014/main" id="{7641F6D5-D274-6877-162E-5E8D8C0AA3D5}"/>
              </a:ext>
            </a:extLst>
          </p:cNvPr>
          <p:cNvSpPr txBox="1"/>
          <p:nvPr/>
        </p:nvSpPr>
        <p:spPr>
          <a:xfrm>
            <a:off x="323528" y="-3680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1. Hvem er Turismens Venner</a:t>
            </a:r>
          </a:p>
        </p:txBody>
      </p:sp>
    </p:spTree>
    <p:extLst>
      <p:ext uri="{BB962C8B-B14F-4D97-AF65-F5344CB8AC3E}">
        <p14:creationId xmlns:p14="http://schemas.microsoft.com/office/powerpoint/2010/main" val="35285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L:\Turismens Venner\Marketing\Turismens Ven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06" y="5117870"/>
            <a:ext cx="1950194" cy="16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323528" y="-3680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2. Organiseringen af Turismens Venner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013176"/>
            <a:ext cx="1914525" cy="2095946"/>
          </a:xfrm>
          <a:prstGeom prst="rect">
            <a:avLst/>
          </a:prstGeom>
        </p:spPr>
      </p:pic>
      <p:sp>
        <p:nvSpPr>
          <p:cNvPr id="16" name="Tekstfelt 8">
            <a:extLst>
              <a:ext uri="{FF2B5EF4-FFF2-40B4-BE49-F238E27FC236}">
                <a16:creationId xmlns:a16="http://schemas.microsoft.com/office/drawing/2014/main" id="{5437E640-3DC0-11F2-CD08-18F7D914B28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624931" y="5474494"/>
            <a:ext cx="1584325" cy="5032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Tovholder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kstfelt 9">
            <a:extLst>
              <a:ext uri="{FF2B5EF4-FFF2-40B4-BE49-F238E27FC236}">
                <a16:creationId xmlns:a16="http://schemas.microsoft.com/office/drawing/2014/main" id="{8F4D7CD0-E44F-BC44-8F69-B8FEF61D7BAB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847056" y="5474494"/>
            <a:ext cx="1584325" cy="5032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Tovholder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kstfelt 10">
            <a:extLst>
              <a:ext uri="{FF2B5EF4-FFF2-40B4-BE49-F238E27FC236}">
                <a16:creationId xmlns:a16="http://schemas.microsoft.com/office/drawing/2014/main" id="{69C9D9E9-C772-8892-0B28-A4BA5E1A973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97744" y="5493544"/>
            <a:ext cx="1622425" cy="50323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Tovholder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ABEC392D-E7AB-F0E5-1839-493B50B3BBE5}"/>
              </a:ext>
            </a:extLst>
          </p:cNvPr>
          <p:cNvCxnSpPr/>
          <p:nvPr/>
        </p:nvCxnSpPr>
        <p:spPr>
          <a:xfrm>
            <a:off x="1789192" y="4438650"/>
            <a:ext cx="16306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0CB594F1-42B9-6D7F-A211-E5E15DA70A62}"/>
              </a:ext>
            </a:extLst>
          </p:cNvPr>
          <p:cNvCxnSpPr/>
          <p:nvPr/>
        </p:nvCxnSpPr>
        <p:spPr>
          <a:xfrm>
            <a:off x="1789192" y="4438650"/>
            <a:ext cx="0" cy="495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222C6A05-23EC-086D-5343-3AA75EA851FF}"/>
              </a:ext>
            </a:extLst>
          </p:cNvPr>
          <p:cNvCxnSpPr/>
          <p:nvPr/>
        </p:nvCxnSpPr>
        <p:spPr>
          <a:xfrm>
            <a:off x="2627784" y="4438650"/>
            <a:ext cx="0" cy="495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kstfelt 21">
            <a:extLst>
              <a:ext uri="{FF2B5EF4-FFF2-40B4-BE49-F238E27FC236}">
                <a16:creationId xmlns:a16="http://schemas.microsoft.com/office/drawing/2014/main" id="{2D39CDE5-467D-7929-9502-FE8F48114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830" y="457199"/>
            <a:ext cx="3268241" cy="64440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Fonden Kerteminde Erhverv (ETKerteminde)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A7ADF50F-3B3A-3356-93A1-A4158704C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793" y="1436566"/>
            <a:ext cx="3916313" cy="50323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Bestyrelsen for Turismens Venner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kstfelt 3">
            <a:extLst>
              <a:ext uri="{FF2B5EF4-FFF2-40B4-BE49-F238E27FC236}">
                <a16:creationId xmlns:a16="http://schemas.microsoft.com/office/drawing/2014/main" id="{F057AF49-904E-3427-53D6-51BDE67F6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31" y="2387600"/>
            <a:ext cx="1874837" cy="5032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Økonomigruppe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kstfelt 4">
            <a:extLst>
              <a:ext uri="{FF2B5EF4-FFF2-40B4-BE49-F238E27FC236}">
                <a16:creationId xmlns:a16="http://schemas.microsoft.com/office/drawing/2014/main" id="{C8F78A7C-6DFD-167B-9B5D-473328E0C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806" y="3087688"/>
            <a:ext cx="2498725" cy="3651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Koordineringsgruppen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kstfelt 5">
            <a:extLst>
              <a:ext uri="{FF2B5EF4-FFF2-40B4-BE49-F238E27FC236}">
                <a16:creationId xmlns:a16="http://schemas.microsoft.com/office/drawing/2014/main" id="{7CC070FC-51D2-8F29-2E0D-CB83F7E58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793" y="3956050"/>
            <a:ext cx="1584325" cy="33496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Idegruppen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kstfelt 6">
            <a:extLst>
              <a:ext uri="{FF2B5EF4-FFF2-40B4-BE49-F238E27FC236}">
                <a16:creationId xmlns:a16="http://schemas.microsoft.com/office/drawing/2014/main" id="{3D8FD87E-E08D-405C-E58E-4F095FC8626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603749" y="5428457"/>
            <a:ext cx="1584325" cy="5032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Tovholder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kstfelt 7">
            <a:extLst>
              <a:ext uri="{FF2B5EF4-FFF2-40B4-BE49-F238E27FC236}">
                <a16:creationId xmlns:a16="http://schemas.microsoft.com/office/drawing/2014/main" id="{4CC7E811-6F92-2566-A154-D89CC1A24113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779837" y="5428457"/>
            <a:ext cx="1584325" cy="50323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Tovholder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A11A3728-69B8-23A6-4011-8115C5462237}"/>
              </a:ext>
            </a:extLst>
          </p:cNvPr>
          <p:cNvCxnSpPr>
            <a:cxnSpLocks/>
          </p:cNvCxnSpPr>
          <p:nvPr/>
        </p:nvCxnSpPr>
        <p:spPr>
          <a:xfrm>
            <a:off x="3561506" y="1101602"/>
            <a:ext cx="0" cy="383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41E321DE-4B66-79E4-FD18-589F1A04EB3B}"/>
              </a:ext>
            </a:extLst>
          </p:cNvPr>
          <p:cNvCxnSpPr/>
          <p:nvPr/>
        </p:nvCxnSpPr>
        <p:spPr>
          <a:xfrm>
            <a:off x="3561506" y="1967548"/>
            <a:ext cx="0" cy="1120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720F4D01-D6AC-C4A3-E95A-CE0A1AC8B683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2759868" y="2636912"/>
            <a:ext cx="801638" cy="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EFA7E339-6262-A804-40E9-F16022D7EFC3}"/>
              </a:ext>
            </a:extLst>
          </p:cNvPr>
          <p:cNvCxnSpPr/>
          <p:nvPr/>
        </p:nvCxnSpPr>
        <p:spPr>
          <a:xfrm>
            <a:off x="4425602" y="3491230"/>
            <a:ext cx="0" cy="464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BE963EB1-A17A-B695-57B2-AFE02B6F2B94}"/>
              </a:ext>
            </a:extLst>
          </p:cNvPr>
          <p:cNvCxnSpPr/>
          <p:nvPr/>
        </p:nvCxnSpPr>
        <p:spPr>
          <a:xfrm>
            <a:off x="5361706" y="4291013"/>
            <a:ext cx="0" cy="6172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77E4E22-9DB7-7FA5-71C3-40F1292DECBB}"/>
              </a:ext>
            </a:extLst>
          </p:cNvPr>
          <p:cNvCxnSpPr/>
          <p:nvPr/>
        </p:nvCxnSpPr>
        <p:spPr>
          <a:xfrm>
            <a:off x="4569618" y="4291013"/>
            <a:ext cx="0" cy="594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D46D37A8-9180-571B-8CCE-0C7022E464EE}"/>
              </a:ext>
            </a:extLst>
          </p:cNvPr>
          <p:cNvCxnSpPr/>
          <p:nvPr/>
        </p:nvCxnSpPr>
        <p:spPr>
          <a:xfrm>
            <a:off x="3417490" y="3455670"/>
            <a:ext cx="0" cy="1478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6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L:\Turismens Venner\Marketing\Turismens Ven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06" y="5117870"/>
            <a:ext cx="1950194" cy="16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65" y="4899249"/>
            <a:ext cx="1914525" cy="2095946"/>
          </a:xfrm>
          <a:prstGeom prst="rect">
            <a:avLst/>
          </a:prstGeom>
        </p:spPr>
      </p:pic>
      <p:sp>
        <p:nvSpPr>
          <p:cNvPr id="6" name="Rutediagram: Forbindelse 5">
            <a:extLst>
              <a:ext uri="{FF2B5EF4-FFF2-40B4-BE49-F238E27FC236}">
                <a16:creationId xmlns:a16="http://schemas.microsoft.com/office/drawing/2014/main" id="{0F7AAED7-6A61-752F-6419-D7D5E8597CCF}"/>
              </a:ext>
            </a:extLst>
          </p:cNvPr>
          <p:cNvSpPr/>
          <p:nvPr/>
        </p:nvSpPr>
        <p:spPr>
          <a:xfrm>
            <a:off x="1174123" y="1389072"/>
            <a:ext cx="2879165" cy="2815016"/>
          </a:xfrm>
          <a:prstGeom prst="flowChartConnector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utediagram: Forbindelse 11">
            <a:extLst>
              <a:ext uri="{FF2B5EF4-FFF2-40B4-BE49-F238E27FC236}">
                <a16:creationId xmlns:a16="http://schemas.microsoft.com/office/drawing/2014/main" id="{C2DA2CA2-086E-F069-BED8-CC3A66E30DD1}"/>
              </a:ext>
            </a:extLst>
          </p:cNvPr>
          <p:cNvSpPr/>
          <p:nvPr/>
        </p:nvSpPr>
        <p:spPr>
          <a:xfrm>
            <a:off x="3086583" y="2145498"/>
            <a:ext cx="2921971" cy="3050725"/>
          </a:xfrm>
          <a:prstGeom prst="flowChartConnector">
            <a:avLst/>
          </a:prstGeom>
          <a:noFill/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utediagram: Forbindelse 13">
            <a:extLst>
              <a:ext uri="{FF2B5EF4-FFF2-40B4-BE49-F238E27FC236}">
                <a16:creationId xmlns:a16="http://schemas.microsoft.com/office/drawing/2014/main" id="{2C9A1D4B-4F13-2AB1-434B-1E2891CB8FD7}"/>
              </a:ext>
            </a:extLst>
          </p:cNvPr>
          <p:cNvSpPr/>
          <p:nvPr/>
        </p:nvSpPr>
        <p:spPr>
          <a:xfrm>
            <a:off x="4065524" y="1020317"/>
            <a:ext cx="2836865" cy="2828310"/>
          </a:xfrm>
          <a:prstGeom prst="flowChartConnector">
            <a:avLst/>
          </a:prstGeom>
          <a:noFill/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1BA70442-E983-668A-E7CE-96A965D2750F}"/>
              </a:ext>
            </a:extLst>
          </p:cNvPr>
          <p:cNvSpPr txBox="1"/>
          <p:nvPr/>
        </p:nvSpPr>
        <p:spPr>
          <a:xfrm>
            <a:off x="4452294" y="1697497"/>
            <a:ext cx="255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Kerteminde Kommune</a:t>
            </a:r>
          </a:p>
        </p:txBody>
      </p:sp>
      <p:sp>
        <p:nvSpPr>
          <p:cNvPr id="23" name="Rutediagram: Forbindelse 22">
            <a:extLst>
              <a:ext uri="{FF2B5EF4-FFF2-40B4-BE49-F238E27FC236}">
                <a16:creationId xmlns:a16="http://schemas.microsoft.com/office/drawing/2014/main" id="{89C68C5D-E563-A836-185D-33AAB0783155}"/>
              </a:ext>
            </a:extLst>
          </p:cNvPr>
          <p:cNvSpPr/>
          <p:nvPr/>
        </p:nvSpPr>
        <p:spPr>
          <a:xfrm>
            <a:off x="6660585" y="665356"/>
            <a:ext cx="953166" cy="96927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EAD0443B-B3F2-658B-D14E-777F7BD71C6F}"/>
              </a:ext>
            </a:extLst>
          </p:cNvPr>
          <p:cNvSpPr txBox="1"/>
          <p:nvPr/>
        </p:nvSpPr>
        <p:spPr>
          <a:xfrm>
            <a:off x="6756328" y="960502"/>
            <a:ext cx="1020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KEF/DI</a:t>
            </a:r>
          </a:p>
        </p:txBody>
      </p:sp>
      <p:sp>
        <p:nvSpPr>
          <p:cNvPr id="25" name="Rutediagram: Forbindelse 24">
            <a:extLst>
              <a:ext uri="{FF2B5EF4-FFF2-40B4-BE49-F238E27FC236}">
                <a16:creationId xmlns:a16="http://schemas.microsoft.com/office/drawing/2014/main" id="{996B1C1A-FD13-ECCC-EF33-E2044846495C}"/>
              </a:ext>
            </a:extLst>
          </p:cNvPr>
          <p:cNvSpPr/>
          <p:nvPr/>
        </p:nvSpPr>
        <p:spPr>
          <a:xfrm>
            <a:off x="6222522" y="4531146"/>
            <a:ext cx="953166" cy="93339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A719F1D-26FF-7BAD-94FE-6B810988D29C}"/>
              </a:ext>
            </a:extLst>
          </p:cNvPr>
          <p:cNvSpPr txBox="1"/>
          <p:nvPr/>
        </p:nvSpPr>
        <p:spPr>
          <a:xfrm>
            <a:off x="6222522" y="4746394"/>
            <a:ext cx="102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Destination Fyn</a:t>
            </a:r>
          </a:p>
        </p:txBody>
      </p:sp>
      <p:sp>
        <p:nvSpPr>
          <p:cNvPr id="27" name="Rutediagram: Forbindelse 26">
            <a:extLst>
              <a:ext uri="{FF2B5EF4-FFF2-40B4-BE49-F238E27FC236}">
                <a16:creationId xmlns:a16="http://schemas.microsoft.com/office/drawing/2014/main" id="{AB813B27-998B-D86E-84EF-3E81389F711E}"/>
              </a:ext>
            </a:extLst>
          </p:cNvPr>
          <p:cNvSpPr/>
          <p:nvPr/>
        </p:nvSpPr>
        <p:spPr>
          <a:xfrm>
            <a:off x="649335" y="811980"/>
            <a:ext cx="953166" cy="93339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17B1F49F-B5B1-3187-BAB3-D17072AAD5A7}"/>
              </a:ext>
            </a:extLst>
          </p:cNvPr>
          <p:cNvSpPr txBox="1"/>
          <p:nvPr/>
        </p:nvSpPr>
        <p:spPr>
          <a:xfrm>
            <a:off x="655652" y="966228"/>
            <a:ext cx="102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Event-arrangører</a:t>
            </a:r>
          </a:p>
        </p:txBody>
      </p:sp>
      <p:cxnSp>
        <p:nvCxnSpPr>
          <p:cNvPr id="30" name="Lige pilforbindelse 29">
            <a:extLst>
              <a:ext uri="{FF2B5EF4-FFF2-40B4-BE49-F238E27FC236}">
                <a16:creationId xmlns:a16="http://schemas.microsoft.com/office/drawing/2014/main" id="{B8BB1A86-D94A-F75C-B2B9-0090AB2AA5E2}"/>
              </a:ext>
            </a:extLst>
          </p:cNvPr>
          <p:cNvCxnSpPr>
            <a:cxnSpLocks/>
            <a:stCxn id="27" idx="5"/>
          </p:cNvCxnSpPr>
          <p:nvPr/>
        </p:nvCxnSpPr>
        <p:spPr>
          <a:xfrm>
            <a:off x="1462913" y="1608681"/>
            <a:ext cx="457522" cy="491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pilforbindelse 34">
            <a:extLst>
              <a:ext uri="{FF2B5EF4-FFF2-40B4-BE49-F238E27FC236}">
                <a16:creationId xmlns:a16="http://schemas.microsoft.com/office/drawing/2014/main" id="{A864B4C2-2771-B6A6-2AF8-2D472205C7A6}"/>
              </a:ext>
            </a:extLst>
          </p:cNvPr>
          <p:cNvCxnSpPr>
            <a:cxnSpLocks/>
          </p:cNvCxnSpPr>
          <p:nvPr/>
        </p:nvCxnSpPr>
        <p:spPr>
          <a:xfrm flipH="1" flipV="1">
            <a:off x="5483956" y="4522427"/>
            <a:ext cx="752689" cy="279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3E3C4EB5-249F-F1DB-8865-C9E56F5757B5}"/>
              </a:ext>
            </a:extLst>
          </p:cNvPr>
          <p:cNvCxnSpPr>
            <a:cxnSpLocks/>
          </p:cNvCxnSpPr>
          <p:nvPr/>
        </p:nvCxnSpPr>
        <p:spPr>
          <a:xfrm flipH="1">
            <a:off x="6156806" y="1393461"/>
            <a:ext cx="478225" cy="351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56BE6F58-80E8-16FA-F1CF-63C8B7D1F3CB}"/>
              </a:ext>
            </a:extLst>
          </p:cNvPr>
          <p:cNvSpPr txBox="1"/>
          <p:nvPr/>
        </p:nvSpPr>
        <p:spPr>
          <a:xfrm>
            <a:off x="7279172" y="1631622"/>
            <a:ext cx="18180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700" dirty="0"/>
              <a:t>Turismepolitik for Kerteminde Kommun</a:t>
            </a:r>
            <a:r>
              <a:rPr lang="da-DK" dirty="0"/>
              <a:t>e	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700" dirty="0"/>
              <a:t>Myndigheds-behandling</a:t>
            </a:r>
          </a:p>
          <a:p>
            <a:endParaRPr lang="da-DK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700" dirty="0"/>
              <a:t>Erhvervspolitik for Kerteminde Kommune</a:t>
            </a:r>
          </a:p>
          <a:p>
            <a:endParaRPr lang="da-DK" sz="1700"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F0C34EF1-927D-891C-D579-9385029EFB8A}"/>
              </a:ext>
            </a:extLst>
          </p:cNvPr>
          <p:cNvSpPr txBox="1"/>
          <p:nvPr/>
        </p:nvSpPr>
        <p:spPr>
          <a:xfrm>
            <a:off x="1743269" y="5446067"/>
            <a:ext cx="526094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700" dirty="0"/>
              <a:t>Faciliterer og rådgiver SMV´er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700" dirty="0"/>
              <a:t>Markedsfører destinationen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700" dirty="0"/>
              <a:t>Produktudvikler for destinationen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700" dirty="0"/>
              <a:t>Udarbejder strategi og handleplan for politikker samt udfører</a:t>
            </a:r>
          </a:p>
        </p:txBody>
      </p:sp>
      <p:sp>
        <p:nvSpPr>
          <p:cNvPr id="1027" name="Pil: bøjet til venstre 1026">
            <a:extLst>
              <a:ext uri="{FF2B5EF4-FFF2-40B4-BE49-F238E27FC236}">
                <a16:creationId xmlns:a16="http://schemas.microsoft.com/office/drawing/2014/main" id="{C5A96AF4-6EAE-F6A5-E1C3-C368239D9E54}"/>
              </a:ext>
            </a:extLst>
          </p:cNvPr>
          <p:cNvSpPr/>
          <p:nvPr/>
        </p:nvSpPr>
        <p:spPr>
          <a:xfrm>
            <a:off x="6105900" y="2470325"/>
            <a:ext cx="1160480" cy="19267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030" name="Pil: bøjet til venstre 1029">
            <a:extLst>
              <a:ext uri="{FF2B5EF4-FFF2-40B4-BE49-F238E27FC236}">
                <a16:creationId xmlns:a16="http://schemas.microsoft.com/office/drawing/2014/main" id="{BF84BCD6-EF8E-496D-D45C-1378C25475DA}"/>
              </a:ext>
            </a:extLst>
          </p:cNvPr>
          <p:cNvSpPr/>
          <p:nvPr/>
        </p:nvSpPr>
        <p:spPr>
          <a:xfrm rot="8825167">
            <a:off x="2028709" y="3335195"/>
            <a:ext cx="1288728" cy="20767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031" name="Pil: bøjet til venstre 1030">
            <a:extLst>
              <a:ext uri="{FF2B5EF4-FFF2-40B4-BE49-F238E27FC236}">
                <a16:creationId xmlns:a16="http://schemas.microsoft.com/office/drawing/2014/main" id="{646148AF-1A7C-5D75-47F5-29911ACA2A27}"/>
              </a:ext>
            </a:extLst>
          </p:cNvPr>
          <p:cNvSpPr/>
          <p:nvPr/>
        </p:nvSpPr>
        <p:spPr>
          <a:xfrm rot="14978261">
            <a:off x="3083874" y="204407"/>
            <a:ext cx="1288728" cy="22804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035" name="Tekstboks 2">
            <a:extLst>
              <a:ext uri="{FF2B5EF4-FFF2-40B4-BE49-F238E27FC236}">
                <a16:creationId xmlns:a16="http://schemas.microsoft.com/office/drawing/2014/main" id="{C99C293C-A328-1F03-E933-A7D3B0884A4F}"/>
              </a:ext>
            </a:extLst>
          </p:cNvPr>
          <p:cNvSpPr txBox="1"/>
          <p:nvPr/>
        </p:nvSpPr>
        <p:spPr>
          <a:xfrm>
            <a:off x="323528" y="-3680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2. Turismens Venners position i Kerteminde</a:t>
            </a:r>
          </a:p>
        </p:txBody>
      </p:sp>
      <p:sp>
        <p:nvSpPr>
          <p:cNvPr id="1036" name="Tekstfelt 1035">
            <a:extLst>
              <a:ext uri="{FF2B5EF4-FFF2-40B4-BE49-F238E27FC236}">
                <a16:creationId xmlns:a16="http://schemas.microsoft.com/office/drawing/2014/main" id="{076D076C-A176-59C3-FA3A-118BAC0F4751}"/>
              </a:ext>
            </a:extLst>
          </p:cNvPr>
          <p:cNvSpPr txBox="1"/>
          <p:nvPr/>
        </p:nvSpPr>
        <p:spPr>
          <a:xfrm>
            <a:off x="3713334" y="3713741"/>
            <a:ext cx="19615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ETKerteminde</a:t>
            </a:r>
          </a:p>
          <a:p>
            <a:r>
              <a:rPr lang="da-DK" sz="1400" dirty="0"/>
              <a:t>(selvstændig erhvervsdrivende fond med egen bestyrelse og </a:t>
            </a:r>
            <a:r>
              <a:rPr lang="da-DK" sz="1400" dirty="0" err="1"/>
              <a:t>advisory</a:t>
            </a:r>
            <a:r>
              <a:rPr lang="da-DK" sz="1400" dirty="0"/>
              <a:t> board)</a:t>
            </a:r>
          </a:p>
        </p:txBody>
      </p:sp>
      <p:sp>
        <p:nvSpPr>
          <p:cNvPr id="1039" name="Tekstfelt 1038">
            <a:extLst>
              <a:ext uri="{FF2B5EF4-FFF2-40B4-BE49-F238E27FC236}">
                <a16:creationId xmlns:a16="http://schemas.microsoft.com/office/drawing/2014/main" id="{ED0F435E-2FA5-9785-B64A-F1CB83BC9C05}"/>
              </a:ext>
            </a:extLst>
          </p:cNvPr>
          <p:cNvSpPr txBox="1"/>
          <p:nvPr/>
        </p:nvSpPr>
        <p:spPr>
          <a:xfrm>
            <a:off x="1425415" y="2064541"/>
            <a:ext cx="21179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Turismens Venner</a:t>
            </a:r>
          </a:p>
          <a:p>
            <a:r>
              <a:rPr lang="da-DK" sz="1400" dirty="0"/>
              <a:t>(forening med egen bestyrelse – dog med direktøren for Fonden Kerteminde Erhverv som født  næstformand/kasserer)</a:t>
            </a:r>
          </a:p>
        </p:txBody>
      </p:sp>
    </p:spTree>
    <p:extLst>
      <p:ext uri="{BB962C8B-B14F-4D97-AF65-F5344CB8AC3E}">
        <p14:creationId xmlns:p14="http://schemas.microsoft.com/office/powerpoint/2010/main" val="318203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6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7" grpId="0"/>
      <p:bldP spid="36" grpId="0"/>
      <p:bldP spid="1027" grpId="0" animBg="1"/>
      <p:bldP spid="1030" grpId="0" animBg="1"/>
      <p:bldP spid="1031" grpId="0" animBg="1"/>
      <p:bldP spid="1036" grpId="0"/>
      <p:bldP spid="10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L:\Turismens Venner\Marketing\Turismens Ven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06" y="5117870"/>
            <a:ext cx="1950194" cy="16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013176"/>
            <a:ext cx="1914525" cy="2095946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76226CA9-C133-8DCC-7FCA-2CDC0008AFFA}"/>
              </a:ext>
            </a:extLst>
          </p:cNvPr>
          <p:cNvSpPr txBox="1"/>
          <p:nvPr/>
        </p:nvSpPr>
        <p:spPr>
          <a:xfrm>
            <a:off x="686820" y="764704"/>
            <a:ext cx="66038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Udgangspunkt: </a:t>
            </a:r>
            <a:r>
              <a:rPr lang="da-DK" b="0" i="0" dirty="0">
                <a:solidFill>
                  <a:srgbClr val="000000"/>
                </a:solidFill>
                <a:effectLst/>
              </a:rPr>
              <a:t>Vi hjælper til gratis, men tillader os at fravælge opgaver, hvor vi vurderer, at disse kan sidestilles med ordinær arbejdskraft</a:t>
            </a:r>
          </a:p>
          <a:p>
            <a:endParaRPr lang="da-DK" dirty="0"/>
          </a:p>
          <a:p>
            <a:r>
              <a:rPr lang="da-DK" dirty="0"/>
              <a:t>Typiske opgaver i Turismens Venner: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Guideservice i kommunen – i samarbejde med museerne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Velkomst på Marinaen – samarbejde med Ensomme Gamle Mænd (design)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Sommersjov For Børn – formidling af gamle lege og historie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Fremstilling af kostumer samt servicering til Kerteminderevyen</a:t>
            </a:r>
          </a:p>
          <a:p>
            <a:endParaRPr lang="da-DK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AE97E874-B89F-3598-76AF-5BE7EB2836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193461"/>
            <a:ext cx="3968441" cy="2232248"/>
          </a:xfrm>
          <a:prstGeom prst="rect">
            <a:avLst/>
          </a:prstGeom>
        </p:spPr>
      </p:pic>
      <p:sp>
        <p:nvSpPr>
          <p:cNvPr id="19" name="Tekstboks 2">
            <a:extLst>
              <a:ext uri="{FF2B5EF4-FFF2-40B4-BE49-F238E27FC236}">
                <a16:creationId xmlns:a16="http://schemas.microsoft.com/office/drawing/2014/main" id="{93AC4A08-3D6D-670C-C9AD-A6A1F3BE9988}"/>
              </a:ext>
            </a:extLst>
          </p:cNvPr>
          <p:cNvSpPr txBox="1"/>
          <p:nvPr/>
        </p:nvSpPr>
        <p:spPr>
          <a:xfrm>
            <a:off x="323528" y="-3680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3. Typiske arbejdsopgaver i Turismens Venner</a:t>
            </a:r>
          </a:p>
        </p:txBody>
      </p:sp>
    </p:spTree>
    <p:extLst>
      <p:ext uri="{BB962C8B-B14F-4D97-AF65-F5344CB8AC3E}">
        <p14:creationId xmlns:p14="http://schemas.microsoft.com/office/powerpoint/2010/main" val="14365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L:\Turismens Venner\Marketing\Turismens Venner logo.PNG">
            <a:extLst>
              <a:ext uri="{FF2B5EF4-FFF2-40B4-BE49-F238E27FC236}">
                <a16:creationId xmlns:a16="http://schemas.microsoft.com/office/drawing/2014/main" id="{BF17A550-141A-4175-96B9-D5DDDDEDC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06" y="5117870"/>
            <a:ext cx="1950194" cy="16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Billedresultat for udsmykning kerteminde">
            <a:extLst>
              <a:ext uri="{FF2B5EF4-FFF2-40B4-BE49-F238E27FC236}">
                <a16:creationId xmlns:a16="http://schemas.microsoft.com/office/drawing/2014/main" id="{25B1096F-FBD4-8E0A-C523-A761C23A4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0" y="4725144"/>
            <a:ext cx="3558554" cy="17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belysning af trÃ¦ odense">
            <a:extLst>
              <a:ext uri="{FF2B5EF4-FFF2-40B4-BE49-F238E27FC236}">
                <a16:creationId xmlns:a16="http://schemas.microsoft.com/office/drawing/2014/main" id="{202EBCCB-9451-523C-716A-14B88E2D7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41" y="4725144"/>
            <a:ext cx="3251990" cy="182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A540BE48-2976-4B8C-7557-C90F2D19E5CC}"/>
              </a:ext>
            </a:extLst>
          </p:cNvPr>
          <p:cNvSpPr txBox="1"/>
          <p:nvPr/>
        </p:nvSpPr>
        <p:spPr>
          <a:xfrm>
            <a:off x="899592" y="865983"/>
            <a:ext cx="54006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Samarbejde med større events (Art </a:t>
            </a:r>
            <a:r>
              <a:rPr lang="da-DK" dirty="0" err="1"/>
              <a:t>Week</a:t>
            </a:r>
            <a:r>
              <a:rPr lang="da-DK" dirty="0"/>
              <a:t>, Holistisk Festival, Handicapfestivalen, </a:t>
            </a:r>
            <a:r>
              <a:rPr lang="da-DK" dirty="0" err="1"/>
              <a:t>Søsportcentret</a:t>
            </a:r>
            <a:r>
              <a:rPr lang="da-DK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Musik På Marinaen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 err="1"/>
              <a:t>Lystræ</a:t>
            </a:r>
            <a:r>
              <a:rPr lang="da-DK" dirty="0"/>
              <a:t> ved indfaldsvej til Kerteminde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Udsmykningsvalg (rundkørsler, blomster)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Udvikler salgsprodukter for destinationen Kerteminde (Amandas </a:t>
            </a:r>
            <a:r>
              <a:rPr lang="da-DK" dirty="0" err="1"/>
              <a:t>Go´Kogebog</a:t>
            </a:r>
            <a:r>
              <a:rPr lang="da-DK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Fungerer som Ambassadørkorps for destinationen (messer)</a:t>
            </a:r>
          </a:p>
        </p:txBody>
      </p:sp>
      <p:pic>
        <p:nvPicPr>
          <p:cNvPr id="22" name="Picture 2" descr="Ingen tilgÃ¦ngelig billedbeskrivelse.">
            <a:extLst>
              <a:ext uri="{FF2B5EF4-FFF2-40B4-BE49-F238E27FC236}">
                <a16:creationId xmlns:a16="http://schemas.microsoft.com/office/drawing/2014/main" id="{504A2EA9-3EAD-45AB-BEFC-0DE81335E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3493"/>
            <a:ext cx="2038428" cy="370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boks 2">
            <a:extLst>
              <a:ext uri="{FF2B5EF4-FFF2-40B4-BE49-F238E27FC236}">
                <a16:creationId xmlns:a16="http://schemas.microsoft.com/office/drawing/2014/main" id="{628324FD-99A4-5C8A-B384-1F42C1AA3485}"/>
              </a:ext>
            </a:extLst>
          </p:cNvPr>
          <p:cNvSpPr txBox="1"/>
          <p:nvPr/>
        </p:nvSpPr>
        <p:spPr>
          <a:xfrm>
            <a:off x="323528" y="-3680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3. Typiske arbejdsopgaver i Turismens Venner</a:t>
            </a:r>
          </a:p>
        </p:txBody>
      </p:sp>
    </p:spTree>
    <p:extLst>
      <p:ext uri="{BB962C8B-B14F-4D97-AF65-F5344CB8AC3E}">
        <p14:creationId xmlns:p14="http://schemas.microsoft.com/office/powerpoint/2010/main" val="153426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L:\Turismens Venner\Marketing\Turismens Venner logo.PNG">
            <a:extLst>
              <a:ext uri="{FF2B5EF4-FFF2-40B4-BE49-F238E27FC236}">
                <a16:creationId xmlns:a16="http://schemas.microsoft.com/office/drawing/2014/main" id="{BF17A550-141A-4175-96B9-D5DDDDEDC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06" y="5117870"/>
            <a:ext cx="1950194" cy="16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E8C51625-B60E-8C25-C3FE-4C5DF3A10C5F}"/>
              </a:ext>
            </a:extLst>
          </p:cNvPr>
          <p:cNvSpPr txBox="1"/>
          <p:nvPr/>
        </p:nvSpPr>
        <p:spPr>
          <a:xfrm>
            <a:off x="2483768" y="1046660"/>
            <a:ext cx="5922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dirty="0">
                <a:solidFill>
                  <a:srgbClr val="000000"/>
                </a:solidFill>
                <a:effectLst/>
              </a:rPr>
              <a:t>”Rammer der giver os mulighed for at udvikle, synliggøre og fremme glæden ved livet i Kerteminde”</a:t>
            </a:r>
            <a:endParaRPr lang="da-DK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9DD39B0-472C-0EC8-ADE6-CB5ED9D8B696}"/>
              </a:ext>
            </a:extLst>
          </p:cNvPr>
          <p:cNvSpPr txBox="1"/>
          <p:nvPr/>
        </p:nvSpPr>
        <p:spPr>
          <a:xfrm>
            <a:off x="581330" y="2017845"/>
            <a:ext cx="6612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00000"/>
                </a:solidFill>
              </a:rPr>
              <a:t>”E</a:t>
            </a:r>
            <a:r>
              <a:rPr lang="da-DK" b="0" i="0" dirty="0">
                <a:solidFill>
                  <a:srgbClr val="000000"/>
                </a:solidFill>
                <a:effectLst/>
              </a:rPr>
              <a:t>thvert spinkelt initiativ, som oplever anerkendelse og opmuntring, vokser med ubegribelig stor hastighed – kommunen siger sjældent nej til velbegrundede og veldokumenterede initiativer”</a:t>
            </a:r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E378F5C-D780-2CC6-40D6-C104EC79B10C}"/>
              </a:ext>
            </a:extLst>
          </p:cNvPr>
          <p:cNvSpPr txBox="1"/>
          <p:nvPr/>
        </p:nvSpPr>
        <p:spPr>
          <a:xfrm>
            <a:off x="3131840" y="3244692"/>
            <a:ext cx="7055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dirty="0">
                <a:solidFill>
                  <a:srgbClr val="000000"/>
                </a:solidFill>
                <a:effectLst/>
              </a:rPr>
              <a:t>”Vi kan være katalysator for den gode udvikling</a:t>
            </a:r>
            <a:r>
              <a:rPr lang="da-DK" dirty="0">
                <a:solidFill>
                  <a:srgbClr val="000000"/>
                </a:solidFill>
              </a:rPr>
              <a:t>. </a:t>
            </a:r>
          </a:p>
          <a:p>
            <a:r>
              <a:rPr lang="da-DK" b="0" i="0" dirty="0">
                <a:solidFill>
                  <a:srgbClr val="000000"/>
                </a:solidFill>
                <a:effectLst/>
              </a:rPr>
              <a:t> </a:t>
            </a:r>
            <a:r>
              <a:rPr lang="da-DK" b="1" i="0" dirty="0">
                <a:solidFill>
                  <a:srgbClr val="000000"/>
                </a:solidFill>
                <a:effectLst/>
              </a:rPr>
              <a:t>Vores arbejde lever af lyst og vil dø af pligt!”</a:t>
            </a:r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CFBAE1A-D7A7-9C7B-C681-EDF7FB85952B}"/>
              </a:ext>
            </a:extLst>
          </p:cNvPr>
          <p:cNvSpPr txBox="1"/>
          <p:nvPr/>
        </p:nvSpPr>
        <p:spPr>
          <a:xfrm>
            <a:off x="611560" y="4365104"/>
            <a:ext cx="5928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0" dirty="0">
                <a:solidFill>
                  <a:srgbClr val="000000"/>
                </a:solidFill>
                <a:effectLst/>
              </a:rPr>
              <a:t>”Vi har lysten til egen kommune, og får på denne måde medindflydelse og medansvar på udseende og aktiviteter”</a:t>
            </a:r>
          </a:p>
          <a:p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522480D-478B-A538-9529-44BE894C89BF}"/>
              </a:ext>
            </a:extLst>
          </p:cNvPr>
          <p:cNvSpPr txBox="1"/>
          <p:nvPr/>
        </p:nvSpPr>
        <p:spPr>
          <a:xfrm>
            <a:off x="1259632" y="5349675"/>
            <a:ext cx="5100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”Man kan deltage i præcist de aktiviteter man har tid, lyst og overskud til. Der er ikke forventninger om noget minimum”</a:t>
            </a:r>
          </a:p>
        </p:txBody>
      </p:sp>
      <p:sp>
        <p:nvSpPr>
          <p:cNvPr id="2" name="Tekstboks 2">
            <a:extLst>
              <a:ext uri="{FF2B5EF4-FFF2-40B4-BE49-F238E27FC236}">
                <a16:creationId xmlns:a16="http://schemas.microsoft.com/office/drawing/2014/main" id="{6E1D140C-4FDF-E29C-29F0-1B5663E5400D}"/>
              </a:ext>
            </a:extLst>
          </p:cNvPr>
          <p:cNvSpPr txBox="1"/>
          <p:nvPr/>
        </p:nvSpPr>
        <p:spPr>
          <a:xfrm>
            <a:off x="323528" y="-36809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4. Hvad motiverer medlemmerne af Turismens Venner</a:t>
            </a:r>
          </a:p>
        </p:txBody>
      </p:sp>
    </p:spTree>
    <p:extLst>
      <p:ext uri="{BB962C8B-B14F-4D97-AF65-F5344CB8AC3E}">
        <p14:creationId xmlns:p14="http://schemas.microsoft.com/office/powerpoint/2010/main" val="200758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L:\Turismens Venner\Marketing\Turismens Venner logo.PNG">
            <a:extLst>
              <a:ext uri="{FF2B5EF4-FFF2-40B4-BE49-F238E27FC236}">
                <a16:creationId xmlns:a16="http://schemas.microsoft.com/office/drawing/2014/main" id="{BF17A550-141A-4175-96B9-D5DDDDEDC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06" y="5117870"/>
            <a:ext cx="1950194" cy="16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49DD39B0-472C-0EC8-ADE6-CB5ED9D8B696}"/>
              </a:ext>
            </a:extLst>
          </p:cNvPr>
          <p:cNvSpPr txBox="1"/>
          <p:nvPr/>
        </p:nvSpPr>
        <p:spPr>
          <a:xfrm>
            <a:off x="487184" y="1340768"/>
            <a:ext cx="77048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000000"/>
                </a:solidFill>
              </a:rPr>
              <a:t>Sikring af strategisk retning således indsatser og aktiviteter ligger i tråd med kommunens retning – herunder koordinering af foreningen.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000000"/>
                </a:solidFill>
              </a:rPr>
              <a:t>Sikring af én indgang til kommunen – herunder koordinering af antal henvendelse til embedsværket samt frekvens og indhold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000000"/>
                </a:solidFill>
              </a:rPr>
              <a:t>Orientering om udvikling og beslutninger i kommunen som er relevant for foreningen (eksempel; kommunen beslutter at målgrupperne ”Det Gode Liv” og ”Sjov Leg i Læring” er fokusområder. Turismens Venners skaber efterfølgende ”Spis med Kertemindere” og ”Sommersjov For Børn”)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000000"/>
                </a:solidFill>
              </a:rPr>
              <a:t>Økonomisk styring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000000"/>
                </a:solidFill>
              </a:rPr>
              <a:t>Fondsansøgninger på vegne af Turismens Venner (herunder screening af fonde)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000000"/>
                </a:solidFill>
              </a:rPr>
              <a:t>Konstant vidensdeling (månedsmøder hvor ETKerteminde orienterer Turismens Venner om nye og kommende tiltag hos både Kerteminde Kommune og ETKerteminde)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a-DK" dirty="0"/>
          </a:p>
        </p:txBody>
      </p:sp>
      <p:sp>
        <p:nvSpPr>
          <p:cNvPr id="2" name="Tekstboks 2">
            <a:extLst>
              <a:ext uri="{FF2B5EF4-FFF2-40B4-BE49-F238E27FC236}">
                <a16:creationId xmlns:a16="http://schemas.microsoft.com/office/drawing/2014/main" id="{322E7016-9437-716D-BB0A-FF0BC117CF0F}"/>
              </a:ext>
            </a:extLst>
          </p:cNvPr>
          <p:cNvSpPr txBox="1"/>
          <p:nvPr/>
        </p:nvSpPr>
        <p:spPr>
          <a:xfrm>
            <a:off x="323528" y="-36809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5. </a:t>
            </a:r>
            <a:r>
              <a:rPr lang="da-DK" sz="2800" b="1" dirty="0" err="1"/>
              <a:t>ETKertemindes</a:t>
            </a:r>
            <a:r>
              <a:rPr lang="da-DK" sz="2800" b="1" dirty="0"/>
              <a:t> opgaver på vegne af Turismens Venner</a:t>
            </a:r>
          </a:p>
        </p:txBody>
      </p:sp>
    </p:spTree>
    <p:extLst>
      <p:ext uri="{BB962C8B-B14F-4D97-AF65-F5344CB8AC3E}">
        <p14:creationId xmlns:p14="http://schemas.microsoft.com/office/powerpoint/2010/main" val="41925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9918</TotalTime>
  <Words>829</Words>
  <Application>Microsoft Office PowerPoint</Application>
  <PresentationFormat>Skærmshow (4:3)</PresentationFormat>
  <Paragraphs>106</Paragraphs>
  <Slides>10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Arial</vt:lpstr>
      <vt:lpstr>Ariel</vt:lpstr>
      <vt:lpstr>Calibri</vt:lpstr>
      <vt:lpstr>Montserrat</vt:lpstr>
      <vt:lpstr>Wingdings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Sanne Brigsted</dc:creator>
  <cp:lastModifiedBy>Jane Dam Christensen</cp:lastModifiedBy>
  <cp:revision>225</cp:revision>
  <cp:lastPrinted>2018-04-09T11:10:03Z</cp:lastPrinted>
  <dcterms:created xsi:type="dcterms:W3CDTF">2012-01-10T08:59:07Z</dcterms:created>
  <dcterms:modified xsi:type="dcterms:W3CDTF">2022-11-02T14:48:11Z</dcterms:modified>
</cp:coreProperties>
</file>